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58" r:id="rId7"/>
    <p:sldId id="267" r:id="rId8"/>
    <p:sldId id="259" r:id="rId9"/>
    <p:sldId id="260" r:id="rId10"/>
    <p:sldId id="261" r:id="rId11"/>
    <p:sldId id="262" r:id="rId12"/>
    <p:sldId id="263" r:id="rId13"/>
    <p:sldId id="264" r:id="rId14"/>
    <p:sldId id="265" r:id="rId15"/>
    <p:sldId id="266" r:id="rId16"/>
    <p:sldId id="268"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20284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17729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64239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4DA92C-3AE6-4149-B285-9AB7700E1D0B}"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4CD79E-1B08-4433-BFCF-3A733597E946}" type="slidenum">
              <a:rPr lang="ja-JP" altLang="en-US"/>
              <a:pPr>
                <a:defRPr/>
              </a:pPr>
              <a:t>‹#›</a:t>
            </a:fld>
            <a:endParaRPr lang="ja-JP" altLang="en-US"/>
          </a:p>
        </p:txBody>
      </p:sp>
    </p:spTree>
    <p:extLst>
      <p:ext uri="{BB962C8B-B14F-4D97-AF65-F5344CB8AC3E}">
        <p14:creationId xmlns:p14="http://schemas.microsoft.com/office/powerpoint/2010/main" val="46387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A2E834C-B66A-4AD3-8A1A-DC062C933FAB}"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157A57D-4942-4863-9994-D5039DA5AAD5}" type="slidenum">
              <a:rPr lang="ja-JP" altLang="en-US"/>
              <a:pPr>
                <a:defRPr/>
              </a:pPr>
              <a:t>‹#›</a:t>
            </a:fld>
            <a:endParaRPr lang="ja-JP" altLang="en-US"/>
          </a:p>
        </p:txBody>
      </p:sp>
    </p:spTree>
    <p:extLst>
      <p:ext uri="{BB962C8B-B14F-4D97-AF65-F5344CB8AC3E}">
        <p14:creationId xmlns:p14="http://schemas.microsoft.com/office/powerpoint/2010/main" val="187563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722B6F8-DAFD-46B6-897D-D479C5603B35}"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1C5F579-BF9D-4C43-B459-50222D8FD9D8}" type="slidenum">
              <a:rPr lang="ja-JP" altLang="en-US"/>
              <a:pPr>
                <a:defRPr/>
              </a:pPr>
              <a:t>‹#›</a:t>
            </a:fld>
            <a:endParaRPr lang="ja-JP" altLang="en-US"/>
          </a:p>
        </p:txBody>
      </p:sp>
    </p:spTree>
    <p:extLst>
      <p:ext uri="{BB962C8B-B14F-4D97-AF65-F5344CB8AC3E}">
        <p14:creationId xmlns:p14="http://schemas.microsoft.com/office/powerpoint/2010/main" val="1370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F8DE446-8288-44E1-9A88-2AE7AA9DB13A}" type="datetime1">
              <a:rPr lang="ja-JP" altLang="en-US"/>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0DFECF1-8E7B-47DA-928D-8CEA2A91D569}" type="slidenum">
              <a:rPr lang="ja-JP" altLang="en-US"/>
              <a:pPr>
                <a:defRPr/>
              </a:pPr>
              <a:t>‹#›</a:t>
            </a:fld>
            <a:endParaRPr lang="ja-JP" altLang="en-US"/>
          </a:p>
        </p:txBody>
      </p:sp>
    </p:spTree>
    <p:extLst>
      <p:ext uri="{BB962C8B-B14F-4D97-AF65-F5344CB8AC3E}">
        <p14:creationId xmlns:p14="http://schemas.microsoft.com/office/powerpoint/2010/main" val="418300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6317176-CE0B-4322-98F9-97DE09BA97D3}" type="datetime1">
              <a:rPr lang="ja-JP" altLang="en-US"/>
              <a:pPr>
                <a:defRPr/>
              </a:pPr>
              <a:t>2018/9/19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FB1FCDC-2034-4722-A84A-854FCD527DEF}" type="slidenum">
              <a:rPr lang="ja-JP" altLang="en-US"/>
              <a:pPr>
                <a:defRPr/>
              </a:pPr>
              <a:t>‹#›</a:t>
            </a:fld>
            <a:endParaRPr lang="ja-JP" altLang="en-US"/>
          </a:p>
        </p:txBody>
      </p:sp>
    </p:spTree>
    <p:extLst>
      <p:ext uri="{BB962C8B-B14F-4D97-AF65-F5344CB8AC3E}">
        <p14:creationId xmlns:p14="http://schemas.microsoft.com/office/powerpoint/2010/main" val="309969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7C4275E-A2E1-4E25-A4F8-C4F466B64A22}" type="datetime1">
              <a:rPr lang="ja-JP" altLang="en-US"/>
              <a:pPr>
                <a:defRPr/>
              </a:pPr>
              <a:t>2018/9/19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D133CA-71F0-433C-B596-A9D077355F5D}" type="slidenum">
              <a:rPr lang="ja-JP" altLang="en-US"/>
              <a:pPr>
                <a:defRPr/>
              </a:pPr>
              <a:t>‹#›</a:t>
            </a:fld>
            <a:endParaRPr lang="ja-JP" altLang="en-US"/>
          </a:p>
        </p:txBody>
      </p:sp>
    </p:spTree>
    <p:extLst>
      <p:ext uri="{BB962C8B-B14F-4D97-AF65-F5344CB8AC3E}">
        <p14:creationId xmlns:p14="http://schemas.microsoft.com/office/powerpoint/2010/main" val="414478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0EDC765-14D4-40D2-AD32-4142F229784D}" type="datetime1">
              <a:rPr lang="ja-JP" altLang="en-US"/>
              <a:pPr>
                <a:defRPr/>
              </a:pPr>
              <a:t>2018/9/19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42A4671-8180-4F5F-BC57-E055AE17117D}" type="slidenum">
              <a:rPr lang="ja-JP" altLang="en-US"/>
              <a:pPr>
                <a:defRPr/>
              </a:pPr>
              <a:t>‹#›</a:t>
            </a:fld>
            <a:endParaRPr lang="ja-JP" altLang="en-US"/>
          </a:p>
        </p:txBody>
      </p:sp>
    </p:spTree>
    <p:extLst>
      <p:ext uri="{BB962C8B-B14F-4D97-AF65-F5344CB8AC3E}">
        <p14:creationId xmlns:p14="http://schemas.microsoft.com/office/powerpoint/2010/main" val="2124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32589A2-01FF-4D01-A9FD-7ABC354FAF9A}" type="datetime1">
              <a:rPr lang="ja-JP" altLang="en-US"/>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5FFA4D8-4340-4801-B75A-204CF35AA9E3}" type="slidenum">
              <a:rPr lang="ja-JP" altLang="en-US"/>
              <a:pPr>
                <a:defRPr/>
              </a:pPr>
              <a:t>‹#›</a:t>
            </a:fld>
            <a:endParaRPr lang="ja-JP" altLang="en-US"/>
          </a:p>
        </p:txBody>
      </p:sp>
    </p:spTree>
    <p:extLst>
      <p:ext uri="{BB962C8B-B14F-4D97-AF65-F5344CB8AC3E}">
        <p14:creationId xmlns:p14="http://schemas.microsoft.com/office/powerpoint/2010/main" val="5072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16646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4E0787-ED52-4031-A685-B8552F4E24DE}" type="datetime1">
              <a:rPr lang="ja-JP" altLang="en-US"/>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F1E1C8C-E477-47DB-A467-A5F1E44E4843}" type="slidenum">
              <a:rPr lang="ja-JP" altLang="en-US"/>
              <a:pPr>
                <a:defRPr/>
              </a:pPr>
              <a:t>‹#›</a:t>
            </a:fld>
            <a:endParaRPr lang="ja-JP" altLang="en-US"/>
          </a:p>
        </p:txBody>
      </p:sp>
    </p:spTree>
    <p:extLst>
      <p:ext uri="{BB962C8B-B14F-4D97-AF65-F5344CB8AC3E}">
        <p14:creationId xmlns:p14="http://schemas.microsoft.com/office/powerpoint/2010/main" val="408788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2A2730-CCC2-4E8D-931B-DDBAD1CD87B3}"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8F6C1F4-BCD2-46D5-947C-EB53F6E7911C}" type="slidenum">
              <a:rPr lang="ja-JP" altLang="en-US"/>
              <a:pPr>
                <a:defRPr/>
              </a:pPr>
              <a:t>‹#›</a:t>
            </a:fld>
            <a:endParaRPr lang="ja-JP" altLang="en-US"/>
          </a:p>
        </p:txBody>
      </p:sp>
    </p:spTree>
    <p:extLst>
      <p:ext uri="{BB962C8B-B14F-4D97-AF65-F5344CB8AC3E}">
        <p14:creationId xmlns:p14="http://schemas.microsoft.com/office/powerpoint/2010/main" val="1503137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4E4B4CE-E3F2-49B8-BD55-23B3548B7FFF}"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664D34A-3B73-4730-84D6-B359C5E2B268}" type="slidenum">
              <a:rPr lang="ja-JP" altLang="en-US"/>
              <a:pPr>
                <a:defRPr/>
              </a:pPr>
              <a:t>‹#›</a:t>
            </a:fld>
            <a:endParaRPr lang="ja-JP" altLang="en-US"/>
          </a:p>
        </p:txBody>
      </p:sp>
    </p:spTree>
    <p:extLst>
      <p:ext uri="{BB962C8B-B14F-4D97-AF65-F5344CB8AC3E}">
        <p14:creationId xmlns:p14="http://schemas.microsoft.com/office/powerpoint/2010/main" val="217110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4DA92C-3AE6-4149-B285-9AB7700E1D0B}" type="datetime1">
              <a:rPr lang="ja-JP" altLang="en-US" smtClean="0"/>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4CD79E-1B08-4433-BFCF-3A733597E946}" type="slidenum">
              <a:rPr lang="ja-JP" altLang="en-US" smtClean="0"/>
              <a:pPr>
                <a:defRPr/>
              </a:pPr>
              <a:t>‹#›</a:t>
            </a:fld>
            <a:endParaRPr lang="ja-JP" altLang="en-US"/>
          </a:p>
        </p:txBody>
      </p:sp>
    </p:spTree>
    <p:extLst>
      <p:ext uri="{BB962C8B-B14F-4D97-AF65-F5344CB8AC3E}">
        <p14:creationId xmlns:p14="http://schemas.microsoft.com/office/powerpoint/2010/main" val="3202842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A2E834C-B66A-4AD3-8A1A-DC062C933FAB}" type="datetime1">
              <a:rPr lang="ja-JP" altLang="en-US" smtClean="0"/>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157A57D-4942-4863-9994-D5039DA5AAD5}" type="slidenum">
              <a:rPr lang="ja-JP" altLang="en-US" smtClean="0"/>
              <a:pPr>
                <a:defRPr/>
              </a:pPr>
              <a:t>‹#›</a:t>
            </a:fld>
            <a:endParaRPr lang="ja-JP" altLang="en-US"/>
          </a:p>
        </p:txBody>
      </p:sp>
    </p:spTree>
    <p:extLst>
      <p:ext uri="{BB962C8B-B14F-4D97-AF65-F5344CB8AC3E}">
        <p14:creationId xmlns:p14="http://schemas.microsoft.com/office/powerpoint/2010/main" val="166460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722B6F8-DAFD-46B6-897D-D479C5603B35}" type="datetime1">
              <a:rPr lang="ja-JP" altLang="en-US" smtClean="0"/>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1C5F579-BF9D-4C43-B459-50222D8FD9D8}" type="slidenum">
              <a:rPr lang="ja-JP" altLang="en-US" smtClean="0"/>
              <a:pPr>
                <a:defRPr/>
              </a:pPr>
              <a:t>‹#›</a:t>
            </a:fld>
            <a:endParaRPr lang="ja-JP" altLang="en-US"/>
          </a:p>
        </p:txBody>
      </p:sp>
    </p:spTree>
    <p:extLst>
      <p:ext uri="{BB962C8B-B14F-4D97-AF65-F5344CB8AC3E}">
        <p14:creationId xmlns:p14="http://schemas.microsoft.com/office/powerpoint/2010/main" val="225707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F8DE446-8288-44E1-9A88-2AE7AA9DB13A}" type="datetime1">
              <a:rPr lang="ja-JP" altLang="en-US" smtClean="0"/>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0DFECF1-8E7B-47DA-928D-8CEA2A91D569}" type="slidenum">
              <a:rPr lang="ja-JP" altLang="en-US" smtClean="0"/>
              <a:pPr>
                <a:defRPr/>
              </a:pPr>
              <a:t>‹#›</a:t>
            </a:fld>
            <a:endParaRPr lang="ja-JP" altLang="en-US"/>
          </a:p>
        </p:txBody>
      </p:sp>
    </p:spTree>
    <p:extLst>
      <p:ext uri="{BB962C8B-B14F-4D97-AF65-F5344CB8AC3E}">
        <p14:creationId xmlns:p14="http://schemas.microsoft.com/office/powerpoint/2010/main" val="3108174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6317176-CE0B-4322-98F9-97DE09BA97D3}" type="datetime1">
              <a:rPr lang="ja-JP" altLang="en-US" smtClean="0"/>
              <a:pPr>
                <a:defRPr/>
              </a:pPr>
              <a:t>2018/9/19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FB1FCDC-2034-4722-A84A-854FCD527DEF}" type="slidenum">
              <a:rPr lang="ja-JP" altLang="en-US" smtClean="0"/>
              <a:pPr>
                <a:defRPr/>
              </a:pPr>
              <a:t>‹#›</a:t>
            </a:fld>
            <a:endParaRPr lang="ja-JP" altLang="en-US"/>
          </a:p>
        </p:txBody>
      </p:sp>
    </p:spTree>
    <p:extLst>
      <p:ext uri="{BB962C8B-B14F-4D97-AF65-F5344CB8AC3E}">
        <p14:creationId xmlns:p14="http://schemas.microsoft.com/office/powerpoint/2010/main" val="382774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7C4275E-A2E1-4E25-A4F8-C4F466B64A22}" type="datetime1">
              <a:rPr lang="ja-JP" altLang="en-US" smtClean="0"/>
              <a:pPr>
                <a:defRPr/>
              </a:pPr>
              <a:t>2018/9/19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D133CA-71F0-433C-B596-A9D077355F5D}" type="slidenum">
              <a:rPr lang="ja-JP" altLang="en-US" smtClean="0"/>
              <a:pPr>
                <a:defRPr/>
              </a:pPr>
              <a:t>‹#›</a:t>
            </a:fld>
            <a:endParaRPr lang="ja-JP" altLang="en-US"/>
          </a:p>
        </p:txBody>
      </p:sp>
    </p:spTree>
    <p:extLst>
      <p:ext uri="{BB962C8B-B14F-4D97-AF65-F5344CB8AC3E}">
        <p14:creationId xmlns:p14="http://schemas.microsoft.com/office/powerpoint/2010/main" val="319936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0EDC765-14D4-40D2-AD32-4142F229784D}" type="datetime1">
              <a:rPr lang="ja-JP" altLang="en-US" smtClean="0"/>
              <a:pPr>
                <a:defRPr/>
              </a:pPr>
              <a:t>2018/9/19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42A4671-8180-4F5F-BC57-E055AE17117D}" type="slidenum">
              <a:rPr lang="ja-JP" altLang="en-US" smtClean="0"/>
              <a:pPr>
                <a:defRPr/>
              </a:pPr>
              <a:t>‹#›</a:t>
            </a:fld>
            <a:endParaRPr lang="ja-JP" altLang="en-US"/>
          </a:p>
        </p:txBody>
      </p:sp>
    </p:spTree>
    <p:extLst>
      <p:ext uri="{BB962C8B-B14F-4D97-AF65-F5344CB8AC3E}">
        <p14:creationId xmlns:p14="http://schemas.microsoft.com/office/powerpoint/2010/main" val="83027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2257070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32589A2-01FF-4D01-A9FD-7ABC354FAF9A}" type="datetime1">
              <a:rPr lang="ja-JP" altLang="en-US" smtClean="0"/>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5FFA4D8-4340-4801-B75A-204CF35AA9E3}" type="slidenum">
              <a:rPr lang="ja-JP" altLang="en-US" smtClean="0"/>
              <a:pPr>
                <a:defRPr/>
              </a:pPr>
              <a:t>‹#›</a:t>
            </a:fld>
            <a:endParaRPr lang="ja-JP" altLang="en-US"/>
          </a:p>
        </p:txBody>
      </p:sp>
    </p:spTree>
    <p:extLst>
      <p:ext uri="{BB962C8B-B14F-4D97-AF65-F5344CB8AC3E}">
        <p14:creationId xmlns:p14="http://schemas.microsoft.com/office/powerpoint/2010/main" val="3849949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4E0787-ED52-4031-A685-B8552F4E24DE}" type="datetime1">
              <a:rPr lang="ja-JP" altLang="en-US" smtClean="0"/>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F1E1C8C-E477-47DB-A467-A5F1E44E4843}" type="slidenum">
              <a:rPr lang="ja-JP" altLang="en-US" smtClean="0"/>
              <a:pPr>
                <a:defRPr/>
              </a:pPr>
              <a:t>‹#›</a:t>
            </a:fld>
            <a:endParaRPr lang="ja-JP" altLang="en-US"/>
          </a:p>
        </p:txBody>
      </p:sp>
    </p:spTree>
    <p:extLst>
      <p:ext uri="{BB962C8B-B14F-4D97-AF65-F5344CB8AC3E}">
        <p14:creationId xmlns:p14="http://schemas.microsoft.com/office/powerpoint/2010/main" val="3163366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2A2730-CCC2-4E8D-931B-DDBAD1CD87B3}" type="datetime1">
              <a:rPr lang="ja-JP" altLang="en-US" smtClean="0"/>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8F6C1F4-BCD2-46D5-947C-EB53F6E7911C}" type="slidenum">
              <a:rPr lang="ja-JP" altLang="en-US" smtClean="0"/>
              <a:pPr>
                <a:defRPr/>
              </a:pPr>
              <a:t>‹#›</a:t>
            </a:fld>
            <a:endParaRPr lang="ja-JP" altLang="en-US"/>
          </a:p>
        </p:txBody>
      </p:sp>
    </p:spTree>
    <p:extLst>
      <p:ext uri="{BB962C8B-B14F-4D97-AF65-F5344CB8AC3E}">
        <p14:creationId xmlns:p14="http://schemas.microsoft.com/office/powerpoint/2010/main" val="3177290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4E4B4CE-E3F2-49B8-BD55-23B3548B7FFF}" type="datetime1">
              <a:rPr lang="ja-JP" altLang="en-US" smtClean="0"/>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664D34A-3B73-4730-84D6-B359C5E2B268}" type="slidenum">
              <a:rPr lang="ja-JP" altLang="en-US" smtClean="0"/>
              <a:pPr>
                <a:defRPr/>
              </a:pPr>
              <a:t>‹#›</a:t>
            </a:fld>
            <a:endParaRPr lang="ja-JP" altLang="en-US"/>
          </a:p>
        </p:txBody>
      </p:sp>
    </p:spTree>
    <p:extLst>
      <p:ext uri="{BB962C8B-B14F-4D97-AF65-F5344CB8AC3E}">
        <p14:creationId xmlns:p14="http://schemas.microsoft.com/office/powerpoint/2010/main" val="642398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4DA92C-3AE6-4149-B285-9AB7700E1D0B}"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4CD79E-1B08-4433-BFCF-3A733597E946}" type="slidenum">
              <a:rPr lang="ja-JP" altLang="en-US"/>
              <a:pPr>
                <a:defRPr/>
              </a:pPr>
              <a:t>‹#›</a:t>
            </a:fld>
            <a:endParaRPr lang="ja-JP" altLang="en-US"/>
          </a:p>
        </p:txBody>
      </p:sp>
    </p:spTree>
    <p:extLst>
      <p:ext uri="{BB962C8B-B14F-4D97-AF65-F5344CB8AC3E}">
        <p14:creationId xmlns:p14="http://schemas.microsoft.com/office/powerpoint/2010/main" val="46387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A2E834C-B66A-4AD3-8A1A-DC062C933FAB}"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157A57D-4942-4863-9994-D5039DA5AAD5}" type="slidenum">
              <a:rPr lang="ja-JP" altLang="en-US"/>
              <a:pPr>
                <a:defRPr/>
              </a:pPr>
              <a:t>‹#›</a:t>
            </a:fld>
            <a:endParaRPr lang="ja-JP" altLang="en-US"/>
          </a:p>
        </p:txBody>
      </p:sp>
    </p:spTree>
    <p:extLst>
      <p:ext uri="{BB962C8B-B14F-4D97-AF65-F5344CB8AC3E}">
        <p14:creationId xmlns:p14="http://schemas.microsoft.com/office/powerpoint/2010/main" val="1875633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722B6F8-DAFD-46B6-897D-D479C5603B35}"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1C5F579-BF9D-4C43-B459-50222D8FD9D8}" type="slidenum">
              <a:rPr lang="ja-JP" altLang="en-US"/>
              <a:pPr>
                <a:defRPr/>
              </a:pPr>
              <a:t>‹#›</a:t>
            </a:fld>
            <a:endParaRPr lang="ja-JP" altLang="en-US"/>
          </a:p>
        </p:txBody>
      </p:sp>
    </p:spTree>
    <p:extLst>
      <p:ext uri="{BB962C8B-B14F-4D97-AF65-F5344CB8AC3E}">
        <p14:creationId xmlns:p14="http://schemas.microsoft.com/office/powerpoint/2010/main" val="1370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F8DE446-8288-44E1-9A88-2AE7AA9DB13A}" type="datetime1">
              <a:rPr lang="ja-JP" altLang="en-US"/>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0DFECF1-8E7B-47DA-928D-8CEA2A91D569}" type="slidenum">
              <a:rPr lang="ja-JP" altLang="en-US"/>
              <a:pPr>
                <a:defRPr/>
              </a:pPr>
              <a:t>‹#›</a:t>
            </a:fld>
            <a:endParaRPr lang="ja-JP" altLang="en-US"/>
          </a:p>
        </p:txBody>
      </p:sp>
    </p:spTree>
    <p:extLst>
      <p:ext uri="{BB962C8B-B14F-4D97-AF65-F5344CB8AC3E}">
        <p14:creationId xmlns:p14="http://schemas.microsoft.com/office/powerpoint/2010/main" val="418300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6317176-CE0B-4322-98F9-97DE09BA97D3}" type="datetime1">
              <a:rPr lang="ja-JP" altLang="en-US"/>
              <a:pPr>
                <a:defRPr/>
              </a:pPr>
              <a:t>2018/9/19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FB1FCDC-2034-4722-A84A-854FCD527DEF}" type="slidenum">
              <a:rPr lang="ja-JP" altLang="en-US"/>
              <a:pPr>
                <a:defRPr/>
              </a:pPr>
              <a:t>‹#›</a:t>
            </a:fld>
            <a:endParaRPr lang="ja-JP" altLang="en-US"/>
          </a:p>
        </p:txBody>
      </p:sp>
    </p:spTree>
    <p:extLst>
      <p:ext uri="{BB962C8B-B14F-4D97-AF65-F5344CB8AC3E}">
        <p14:creationId xmlns:p14="http://schemas.microsoft.com/office/powerpoint/2010/main" val="309969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7C4275E-A2E1-4E25-A4F8-C4F466B64A22}" type="datetime1">
              <a:rPr lang="ja-JP" altLang="en-US"/>
              <a:pPr>
                <a:defRPr/>
              </a:pPr>
              <a:t>2018/9/19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D133CA-71F0-433C-B596-A9D077355F5D}" type="slidenum">
              <a:rPr lang="ja-JP" altLang="en-US"/>
              <a:pPr>
                <a:defRPr/>
              </a:pPr>
              <a:t>‹#›</a:t>
            </a:fld>
            <a:endParaRPr lang="ja-JP" altLang="en-US"/>
          </a:p>
        </p:txBody>
      </p:sp>
    </p:spTree>
    <p:extLst>
      <p:ext uri="{BB962C8B-B14F-4D97-AF65-F5344CB8AC3E}">
        <p14:creationId xmlns:p14="http://schemas.microsoft.com/office/powerpoint/2010/main" val="414478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6" name="フッター プレースホルダ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108174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0EDC765-14D4-40D2-AD32-4142F229784D}" type="datetime1">
              <a:rPr lang="ja-JP" altLang="en-US"/>
              <a:pPr>
                <a:defRPr/>
              </a:pPr>
              <a:t>2018/9/19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42A4671-8180-4F5F-BC57-E055AE17117D}" type="slidenum">
              <a:rPr lang="ja-JP" altLang="en-US"/>
              <a:pPr>
                <a:defRPr/>
              </a:pPr>
              <a:t>‹#›</a:t>
            </a:fld>
            <a:endParaRPr lang="ja-JP" altLang="en-US"/>
          </a:p>
        </p:txBody>
      </p:sp>
    </p:spTree>
    <p:extLst>
      <p:ext uri="{BB962C8B-B14F-4D97-AF65-F5344CB8AC3E}">
        <p14:creationId xmlns:p14="http://schemas.microsoft.com/office/powerpoint/2010/main" val="2124777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32589A2-01FF-4D01-A9FD-7ABC354FAF9A}" type="datetime1">
              <a:rPr lang="ja-JP" altLang="en-US"/>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5FFA4D8-4340-4801-B75A-204CF35AA9E3}" type="slidenum">
              <a:rPr lang="ja-JP" altLang="en-US"/>
              <a:pPr>
                <a:defRPr/>
              </a:pPr>
              <a:t>‹#›</a:t>
            </a:fld>
            <a:endParaRPr lang="ja-JP" altLang="en-US"/>
          </a:p>
        </p:txBody>
      </p:sp>
    </p:spTree>
    <p:extLst>
      <p:ext uri="{BB962C8B-B14F-4D97-AF65-F5344CB8AC3E}">
        <p14:creationId xmlns:p14="http://schemas.microsoft.com/office/powerpoint/2010/main" val="50724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4E0787-ED52-4031-A685-B8552F4E24DE}" type="datetime1">
              <a:rPr lang="ja-JP" altLang="en-US"/>
              <a:pPr>
                <a:defRPr/>
              </a:pPr>
              <a:t>2018/9/19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F1E1C8C-E477-47DB-A467-A5F1E44E4843}" type="slidenum">
              <a:rPr lang="ja-JP" altLang="en-US"/>
              <a:pPr>
                <a:defRPr/>
              </a:pPr>
              <a:t>‹#›</a:t>
            </a:fld>
            <a:endParaRPr lang="ja-JP" altLang="en-US"/>
          </a:p>
        </p:txBody>
      </p:sp>
    </p:spTree>
    <p:extLst>
      <p:ext uri="{BB962C8B-B14F-4D97-AF65-F5344CB8AC3E}">
        <p14:creationId xmlns:p14="http://schemas.microsoft.com/office/powerpoint/2010/main" val="4087881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2A2730-CCC2-4E8D-931B-DDBAD1CD87B3}"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8F6C1F4-BCD2-46D5-947C-EB53F6E7911C}" type="slidenum">
              <a:rPr lang="ja-JP" altLang="en-US"/>
              <a:pPr>
                <a:defRPr/>
              </a:pPr>
              <a:t>‹#›</a:t>
            </a:fld>
            <a:endParaRPr lang="ja-JP" altLang="en-US"/>
          </a:p>
        </p:txBody>
      </p:sp>
    </p:spTree>
    <p:extLst>
      <p:ext uri="{BB962C8B-B14F-4D97-AF65-F5344CB8AC3E}">
        <p14:creationId xmlns:p14="http://schemas.microsoft.com/office/powerpoint/2010/main" val="1503137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4E4B4CE-E3F2-49B8-BD55-23B3548B7FFF}" type="datetime1">
              <a:rPr lang="ja-JP" altLang="en-US"/>
              <a:pPr>
                <a:defRPr/>
              </a:pPr>
              <a:t>2018/9/19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664D34A-3B73-4730-84D6-B359C5E2B268}" type="slidenum">
              <a:rPr lang="ja-JP" altLang="en-US"/>
              <a:pPr>
                <a:defRPr/>
              </a:pPr>
              <a:t>‹#›</a:t>
            </a:fld>
            <a:endParaRPr lang="ja-JP" altLang="en-US"/>
          </a:p>
        </p:txBody>
      </p:sp>
    </p:spTree>
    <p:extLst>
      <p:ext uri="{BB962C8B-B14F-4D97-AF65-F5344CB8AC3E}">
        <p14:creationId xmlns:p14="http://schemas.microsoft.com/office/powerpoint/2010/main" val="21711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8" name="フッター プレースホルダ 4"/>
          <p:cNvSpPr>
            <a:spLocks noGrp="1"/>
          </p:cNvSpPr>
          <p:nvPr>
            <p:ph type="ftr" sz="quarter" idx="11"/>
          </p:nvPr>
        </p:nvSpPr>
        <p:spPr/>
        <p:txBody>
          <a:bodyPr/>
          <a:lstStyle>
            <a:lvl1pPr>
              <a:defRPr/>
            </a:lvl1pPr>
          </a:lstStyle>
          <a:p>
            <a:endParaRPr kumimoji="1" lang="ja-JP" altLang="en-US"/>
          </a:p>
        </p:txBody>
      </p:sp>
      <p:sp>
        <p:nvSpPr>
          <p:cNvPr id="9"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82774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4" name="フッター プレースホルダ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1993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3" name="フッター プレースホルダ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83027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6" name="フッター プレースホルダ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84994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p:cNvSpPr>
          <p:nvPr>
            <p:ph type="dt" sz="half" idx="10"/>
          </p:nvPr>
        </p:nvSpPr>
        <p:spPr/>
        <p:txBody>
          <a:bodyPr/>
          <a:lstStyle>
            <a:lvl1pPr>
              <a:defRPr/>
            </a:lvl1pPr>
          </a:lstStyle>
          <a:p>
            <a:fld id="{5EFC4269-748D-4349-9CD4-8E1A8DCB4333}" type="datetimeFigureOut">
              <a:rPr kumimoji="1" lang="ja-JP" altLang="en-US" smtClean="0"/>
              <a:t>2018/9/19</a:t>
            </a:fld>
            <a:endParaRPr kumimoji="1" lang="ja-JP" altLang="en-US"/>
          </a:p>
        </p:txBody>
      </p:sp>
      <p:sp>
        <p:nvSpPr>
          <p:cNvPr id="6" name="フッター プレースホルダ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 5"/>
          <p:cNvSpPr>
            <a:spLocks noGrp="1"/>
          </p:cNvSpPr>
          <p:nvPr>
            <p:ph type="sldNum" sz="quarter" idx="12"/>
          </p:nvPr>
        </p:nvSpPr>
        <p:spPr/>
        <p:txBody>
          <a:bodyPr/>
          <a:lstStyle>
            <a:lvl1pPr>
              <a:defRPr/>
            </a:lvl1pPr>
          </a:lstStyle>
          <a:p>
            <a:fld id="{BCC7BF44-CEE9-4912-9CD6-86CF482F6F96}" type="slidenum">
              <a:rPr kumimoji="1" lang="ja-JP" altLang="en-US" smtClean="0"/>
              <a:t>‹#›</a:t>
            </a:fld>
            <a:endParaRPr kumimoji="1" lang="ja-JP" altLang="en-US"/>
          </a:p>
        </p:txBody>
      </p:sp>
    </p:spTree>
    <p:extLst>
      <p:ext uri="{BB962C8B-B14F-4D97-AF65-F5344CB8AC3E}">
        <p14:creationId xmlns:p14="http://schemas.microsoft.com/office/powerpoint/2010/main" val="31633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CC7BF44-CEE9-4912-9CD6-86CF482F6F9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A3B0E01-54E4-4B50-A1F8-9244C4F34B3B}" type="datetime1">
              <a:rPr lang="ja-JP" altLang="en-US"/>
              <a:pPr>
                <a:defRPr/>
              </a:pPr>
              <a:t>2018/9/19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BA330747-A9CF-4015-9E83-C57757CD02C5}" type="slidenum">
              <a:rPr lang="ja-JP" altLang="en-US"/>
              <a:pPr>
                <a:defRPr/>
              </a:pPr>
              <a:t>‹#›</a:t>
            </a:fld>
            <a:endParaRPr lang="ja-JP" altLang="en-US"/>
          </a:p>
        </p:txBody>
      </p:sp>
    </p:spTree>
    <p:extLst>
      <p:ext uri="{BB962C8B-B14F-4D97-AF65-F5344CB8AC3E}">
        <p14:creationId xmlns:p14="http://schemas.microsoft.com/office/powerpoint/2010/main" val="4289794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EFC4269-748D-4349-9CD4-8E1A8DCB4333}" type="datetimeFigureOut">
              <a:rPr kumimoji="1" lang="ja-JP" altLang="en-US" smtClean="0"/>
              <a:t>2018/9/19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CC7BF44-CEE9-4912-9CD6-86CF482F6F9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A3B0E01-54E4-4B50-A1F8-9244C4F34B3B}" type="datetime1">
              <a:rPr lang="ja-JP" altLang="en-US"/>
              <a:pPr>
                <a:defRPr/>
              </a:pPr>
              <a:t>2018/9/19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BA330747-A9CF-4015-9E83-C57757CD02C5}" type="slidenum">
              <a:rPr lang="ja-JP" altLang="en-US"/>
              <a:pPr>
                <a:defRPr/>
              </a:pPr>
              <a:t>‹#›</a:t>
            </a:fld>
            <a:endParaRPr lang="ja-JP" altLang="en-US"/>
          </a:p>
        </p:txBody>
      </p:sp>
    </p:spTree>
    <p:extLst>
      <p:ext uri="{BB962C8B-B14F-4D97-AF65-F5344CB8AC3E}">
        <p14:creationId xmlns:p14="http://schemas.microsoft.com/office/powerpoint/2010/main" val="4289794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平成</a:t>
            </a:r>
            <a:r>
              <a:rPr kumimoji="1" lang="en-US" altLang="ja-JP" dirty="0" smtClean="0"/>
              <a:t>30</a:t>
            </a:r>
            <a:r>
              <a:rPr kumimoji="1" lang="ja-JP" altLang="en-US" dirty="0" smtClean="0"/>
              <a:t>年度精度保証施設認証</a:t>
            </a:r>
            <a:br>
              <a:rPr kumimoji="1" lang="ja-JP" altLang="en-US" dirty="0" smtClean="0"/>
            </a:br>
            <a:r>
              <a:rPr lang="ja-JP" altLang="en-US" dirty="0"/>
              <a:t>申請</a:t>
            </a:r>
            <a:r>
              <a:rPr lang="ja-JP" altLang="en-US" dirty="0" smtClean="0"/>
              <a:t>書類作成ガイダンス</a:t>
            </a:r>
            <a:endParaRPr kumimoji="1" lang="ja-JP" altLang="en-US" dirty="0"/>
          </a:p>
        </p:txBody>
      </p:sp>
      <p:sp>
        <p:nvSpPr>
          <p:cNvPr id="3" name="サブタイトル 2"/>
          <p:cNvSpPr>
            <a:spLocks noGrp="1"/>
          </p:cNvSpPr>
          <p:nvPr>
            <p:ph type="subTitle" idx="1"/>
          </p:nvPr>
        </p:nvSpPr>
        <p:spPr>
          <a:xfrm>
            <a:off x="1403648" y="4653136"/>
            <a:ext cx="6400800" cy="1270992"/>
          </a:xfrm>
        </p:spPr>
        <p:txBody>
          <a:bodyPr/>
          <a:lstStyle/>
          <a:p>
            <a:r>
              <a:rPr kumimoji="1" lang="ja-JP" altLang="en-US" dirty="0" smtClean="0">
                <a:solidFill>
                  <a:srgbClr val="0070C0"/>
                </a:solidFill>
              </a:rPr>
              <a:t>詳細についてはホームページの</a:t>
            </a:r>
          </a:p>
          <a:p>
            <a:r>
              <a:rPr kumimoji="1" lang="ja-JP" altLang="en-US" dirty="0" smtClean="0">
                <a:solidFill>
                  <a:srgbClr val="0070C0"/>
                </a:solidFill>
              </a:rPr>
              <a:t>指針・審査基準をご覧ください</a:t>
            </a:r>
            <a:endParaRPr kumimoji="1" lang="ja-JP" altLang="en-US" dirty="0">
              <a:solidFill>
                <a:srgbClr val="0070C0"/>
              </a:solidFill>
            </a:endParaRPr>
          </a:p>
        </p:txBody>
      </p:sp>
    </p:spTree>
    <p:extLst>
      <p:ext uri="{BB962C8B-B14F-4D97-AF65-F5344CB8AC3E}">
        <p14:creationId xmlns:p14="http://schemas.microsoft.com/office/powerpoint/2010/main" val="251910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sz="3600" dirty="0" smtClean="0"/>
              <a:t>⑥外部精度管理不適合改善記録（様式</a:t>
            </a:r>
            <a:r>
              <a:rPr kumimoji="1" lang="en-US" altLang="ja-JP" sz="3600" dirty="0" smtClean="0"/>
              <a:t>5</a:t>
            </a:r>
            <a:r>
              <a:rPr kumimoji="1" lang="ja-JP" altLang="en-US" sz="3600" dirty="0" smtClean="0"/>
              <a:t>）</a:t>
            </a:r>
            <a:endParaRPr kumimoji="1" lang="ja-JP" altLang="en-US" sz="3600"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74" y="2218474"/>
            <a:ext cx="3116506" cy="44094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56540" y="1196752"/>
            <a:ext cx="7252306" cy="923330"/>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dirty="0" smtClean="0"/>
              <a:t>１項目１枚で作成すること　　</a:t>
            </a:r>
            <a:r>
              <a:rPr kumimoji="1" lang="ja-JP" altLang="en-US" dirty="0" smtClean="0">
                <a:solidFill>
                  <a:srgbClr val="FF0000"/>
                </a:solidFill>
              </a:rPr>
              <a:t>Ｃ、Ｄ評価は、必須</a:t>
            </a:r>
          </a:p>
          <a:p>
            <a:pPr marL="285750" indent="-285750">
              <a:buFont typeface="Wingdings" panose="05000000000000000000" pitchFamily="2" charset="2"/>
              <a:buChar char="ü"/>
            </a:pPr>
            <a:r>
              <a:rPr kumimoji="1" lang="ja-JP" altLang="en-US" dirty="0" smtClean="0"/>
              <a:t>Ａ、Ｂ</a:t>
            </a:r>
            <a:r>
              <a:rPr lang="ja-JP" altLang="en-US" dirty="0" smtClean="0"/>
              <a:t>評価であっても</a:t>
            </a:r>
            <a:r>
              <a:rPr lang="en-US" altLang="ja-JP" dirty="0" smtClean="0"/>
              <a:t>±3SDI</a:t>
            </a:r>
            <a:r>
              <a:rPr lang="ja-JP" altLang="en-US" dirty="0" smtClean="0"/>
              <a:t>を外れた項目は改善記録の提出をすること</a:t>
            </a:r>
          </a:p>
          <a:p>
            <a:pPr marL="285750" indent="-285750">
              <a:buFont typeface="Wingdings" panose="05000000000000000000" pitchFamily="2" charset="2"/>
              <a:buChar char="ü"/>
            </a:pPr>
            <a:r>
              <a:rPr kumimoji="1" lang="ja-JP" altLang="en-US" dirty="0">
                <a:solidFill>
                  <a:srgbClr val="FF0000"/>
                </a:solidFill>
              </a:rPr>
              <a:t>対象</a:t>
            </a:r>
            <a:r>
              <a:rPr kumimoji="1" lang="ja-JP" altLang="en-US" dirty="0" smtClean="0">
                <a:solidFill>
                  <a:srgbClr val="FF0000"/>
                </a:solidFill>
              </a:rPr>
              <a:t>項目が無い場合でも、施設の書式を提出すること</a:t>
            </a:r>
          </a:p>
        </p:txBody>
      </p:sp>
    </p:spTree>
    <p:extLst>
      <p:ext uri="{BB962C8B-B14F-4D97-AF65-F5344CB8AC3E}">
        <p14:creationId xmlns:p14="http://schemas.microsoft.com/office/powerpoint/2010/main" val="1777293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smtClean="0"/>
              <a:t>⑦精度管理責任者（様式</a:t>
            </a:r>
            <a:r>
              <a:rPr kumimoji="1" lang="en-US" altLang="ja-JP" dirty="0" smtClean="0"/>
              <a:t>6</a:t>
            </a:r>
            <a:r>
              <a:rPr kumimoji="1" lang="ja-JP" altLang="en-US" dirty="0" smtClean="0"/>
              <a:t>）</a:t>
            </a:r>
            <a:endParaRPr kumimoji="1" lang="ja-JP" altLang="en-US"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573016"/>
            <a:ext cx="2160240" cy="30525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56540" y="1124744"/>
            <a:ext cx="8884163" cy="2308324"/>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dirty="0" smtClean="0"/>
              <a:t>添付書類として精度管理責任者もしくは申請者の</a:t>
            </a:r>
            <a:r>
              <a:rPr kumimoji="1" lang="ja-JP" altLang="en-US" dirty="0" smtClean="0">
                <a:solidFill>
                  <a:srgbClr val="FF0000"/>
                </a:solidFill>
              </a:rPr>
              <a:t>５年以内の下記証明書類を添付</a:t>
            </a:r>
          </a:p>
          <a:p>
            <a:r>
              <a:rPr lang="ja-JP" altLang="en-US" dirty="0" smtClean="0"/>
              <a:t>（会員の場合）</a:t>
            </a:r>
          </a:p>
          <a:p>
            <a:r>
              <a:rPr lang="ja-JP" altLang="en-US" dirty="0" smtClean="0"/>
              <a:t>　日臨技生涯教育研修制度修了を証明する書類</a:t>
            </a:r>
          </a:p>
          <a:p>
            <a:r>
              <a:rPr lang="ja-JP" altLang="en-US" dirty="0" smtClean="0"/>
              <a:t>　</a:t>
            </a:r>
            <a:r>
              <a:rPr lang="en-US" altLang="ja-JP" dirty="0" smtClean="0"/>
              <a:t>【</a:t>
            </a:r>
            <a:r>
              <a:rPr lang="ja-JP" altLang="en-US" dirty="0" smtClean="0"/>
              <a:t>基礎</a:t>
            </a:r>
            <a:r>
              <a:rPr lang="en-US" altLang="ja-JP" dirty="0" smtClean="0"/>
              <a:t>60</a:t>
            </a:r>
            <a:r>
              <a:rPr lang="ja-JP" altLang="en-US" dirty="0" smtClean="0"/>
              <a:t>点、専門</a:t>
            </a:r>
            <a:r>
              <a:rPr lang="en-US" altLang="ja-JP" dirty="0" smtClean="0"/>
              <a:t>140</a:t>
            </a:r>
            <a:r>
              <a:rPr lang="ja-JP" altLang="en-US" dirty="0" smtClean="0"/>
              <a:t>点以上</a:t>
            </a:r>
            <a:r>
              <a:rPr lang="en-US" altLang="ja-JP" dirty="0" smtClean="0"/>
              <a:t>】</a:t>
            </a:r>
            <a:endParaRPr lang="ja-JP" altLang="en-US" dirty="0" smtClean="0"/>
          </a:p>
          <a:p>
            <a:r>
              <a:rPr lang="ja-JP" altLang="en-US" dirty="0" smtClean="0"/>
              <a:t>・</a:t>
            </a:r>
            <a:r>
              <a:rPr lang="ja-JP" altLang="en-US" dirty="0" smtClean="0">
                <a:solidFill>
                  <a:srgbClr val="FF0000"/>
                </a:solidFill>
              </a:rPr>
              <a:t>修了証書が無い場合は日臨技ホームページの会員ページよりログインし、</a:t>
            </a:r>
          </a:p>
          <a:p>
            <a:r>
              <a:rPr lang="ja-JP" altLang="en-US" dirty="0">
                <a:solidFill>
                  <a:srgbClr val="FF0000"/>
                </a:solidFill>
              </a:rPr>
              <a:t>　</a:t>
            </a:r>
            <a:r>
              <a:rPr lang="ja-JP" altLang="en-US" dirty="0" smtClean="0">
                <a:solidFill>
                  <a:srgbClr val="FF0000"/>
                </a:solidFill>
              </a:rPr>
              <a:t>会員情報の行事履修歴・証明書の一覧を印刷し、基礎、専門の点数がわかる資料でも可</a:t>
            </a:r>
          </a:p>
          <a:p>
            <a:r>
              <a:rPr lang="ja-JP" altLang="en-US" dirty="0" smtClean="0"/>
              <a:t>（非会員の場合）</a:t>
            </a:r>
          </a:p>
          <a:p>
            <a:r>
              <a:rPr lang="ja-JP" altLang="en-US" dirty="0" smtClean="0"/>
              <a:t>　学会参加証</a:t>
            </a:r>
            <a:r>
              <a:rPr lang="en-US" altLang="ja-JP" dirty="0" smtClean="0"/>
              <a:t>【</a:t>
            </a:r>
            <a:r>
              <a:rPr lang="ja-JP" altLang="en-US" dirty="0" smtClean="0"/>
              <a:t>全国学会</a:t>
            </a:r>
            <a:r>
              <a:rPr lang="en-US" altLang="ja-JP" dirty="0" smtClean="0"/>
              <a:t>10</a:t>
            </a:r>
            <a:r>
              <a:rPr lang="ja-JP" altLang="en-US" dirty="0" smtClean="0"/>
              <a:t>単位、地方会</a:t>
            </a:r>
            <a:r>
              <a:rPr lang="en-US" altLang="ja-JP" dirty="0" smtClean="0"/>
              <a:t>5</a:t>
            </a:r>
            <a:r>
              <a:rPr lang="ja-JP" altLang="en-US" dirty="0" smtClean="0"/>
              <a:t>単位</a:t>
            </a:r>
            <a:r>
              <a:rPr lang="en-US" altLang="ja-JP" dirty="0" smtClean="0"/>
              <a:t>】</a:t>
            </a:r>
            <a:endParaRPr lang="ja-JP" altLang="en-US" dirty="0" smtClean="0"/>
          </a:p>
        </p:txBody>
      </p:sp>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185" y="3573014"/>
            <a:ext cx="2147718" cy="30525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802102" y="3265237"/>
            <a:ext cx="1261884" cy="307777"/>
          </a:xfrm>
          <a:prstGeom prst="rect">
            <a:avLst/>
          </a:prstGeom>
          <a:noFill/>
        </p:spPr>
        <p:txBody>
          <a:bodyPr wrap="none" rtlCol="0">
            <a:spAutoFit/>
          </a:bodyPr>
          <a:lstStyle/>
          <a:p>
            <a:r>
              <a:rPr kumimoji="1" lang="ja-JP" altLang="en-US" sz="1400" dirty="0" smtClean="0"/>
              <a:t>修了証書見本</a:t>
            </a:r>
            <a:endParaRPr kumimoji="1" lang="ja-JP" altLang="en-US" sz="1400" dirty="0"/>
          </a:p>
        </p:txBody>
      </p:sp>
    </p:spTree>
    <p:extLst>
      <p:ext uri="{BB962C8B-B14F-4D97-AF65-F5344CB8AC3E}">
        <p14:creationId xmlns:p14="http://schemas.microsoft.com/office/powerpoint/2010/main" val="292492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dirty="0" smtClean="0"/>
              <a:t>⑧継続的な教育</a:t>
            </a:r>
            <a:endParaRPr kumimoji="1" lang="ja-JP" altLang="en-US" dirty="0"/>
          </a:p>
        </p:txBody>
      </p:sp>
      <p:sp>
        <p:nvSpPr>
          <p:cNvPr id="3" name="コンテンツ プレースホルダー 2"/>
          <p:cNvSpPr>
            <a:spLocks noGrp="1"/>
          </p:cNvSpPr>
          <p:nvPr>
            <p:ph idx="1"/>
          </p:nvPr>
        </p:nvSpPr>
        <p:spPr>
          <a:xfrm>
            <a:off x="323528" y="1340768"/>
            <a:ext cx="8640960" cy="4525963"/>
          </a:xfrm>
        </p:spPr>
        <p:txBody>
          <a:bodyPr/>
          <a:lstStyle/>
          <a:p>
            <a:r>
              <a:rPr lang="ja-JP" altLang="en-US" dirty="0" smtClean="0"/>
              <a:t>平成</a:t>
            </a:r>
            <a:r>
              <a:rPr lang="en-US" altLang="ja-JP" dirty="0" smtClean="0"/>
              <a:t>29</a:t>
            </a:r>
            <a:r>
              <a:rPr lang="ja-JP" altLang="en-US" dirty="0" smtClean="0"/>
              <a:t>年度、</a:t>
            </a:r>
            <a:r>
              <a:rPr lang="en-US" altLang="ja-JP" dirty="0" smtClean="0"/>
              <a:t>28</a:t>
            </a:r>
            <a:r>
              <a:rPr lang="ja-JP" altLang="en-US" dirty="0" smtClean="0"/>
              <a:t>年度の２年分の精度</a:t>
            </a:r>
            <a:r>
              <a:rPr lang="ja-JP" altLang="en-US" dirty="0"/>
              <a:t>管理に関連する研修会・セミナー参加証明書の写し、あるいは</a:t>
            </a:r>
            <a:r>
              <a:rPr lang="en-US" altLang="ja-JP" dirty="0"/>
              <a:t>HP</a:t>
            </a:r>
            <a:r>
              <a:rPr lang="ja-JP" altLang="en-US" dirty="0"/>
              <a:t>からの印刷物</a:t>
            </a:r>
            <a:r>
              <a:rPr lang="ja-JP" altLang="en-US" dirty="0" smtClean="0"/>
              <a:t>等</a:t>
            </a:r>
          </a:p>
          <a:p>
            <a:pPr marL="0" indent="0">
              <a:buNone/>
            </a:pPr>
            <a:r>
              <a:rPr lang="en-US" altLang="ja-JP" dirty="0" smtClean="0"/>
              <a:t>※</a:t>
            </a:r>
            <a:r>
              <a:rPr lang="ja-JP" altLang="en-US" dirty="0"/>
              <a:t>申請</a:t>
            </a:r>
            <a:r>
              <a:rPr lang="ja-JP" altLang="en-US" dirty="0" smtClean="0"/>
              <a:t>施設の職員であれば誰のものでも</a:t>
            </a:r>
            <a:r>
              <a:rPr lang="ja-JP" altLang="en-US" dirty="0"/>
              <a:t>可</a:t>
            </a:r>
          </a:p>
          <a:p>
            <a:pPr marL="0" indent="0">
              <a:buNone/>
            </a:pPr>
            <a:r>
              <a:rPr lang="en-US" altLang="ja-JP" dirty="0"/>
              <a:t>(</a:t>
            </a:r>
            <a:r>
              <a:rPr lang="en-US" altLang="ja-JP" dirty="0" smtClean="0"/>
              <a:t>28</a:t>
            </a:r>
            <a:r>
              <a:rPr lang="ja-JP" altLang="en-US" dirty="0" smtClean="0"/>
              <a:t>年度</a:t>
            </a:r>
            <a:r>
              <a:rPr lang="ja-JP" altLang="en-US" dirty="0"/>
              <a:t>はＡさん、</a:t>
            </a:r>
            <a:r>
              <a:rPr lang="en-US" altLang="ja-JP" dirty="0" smtClean="0"/>
              <a:t>29</a:t>
            </a:r>
            <a:r>
              <a:rPr lang="ja-JP" altLang="en-US" dirty="0" smtClean="0"/>
              <a:t>年度</a:t>
            </a:r>
            <a:r>
              <a:rPr lang="ja-JP" altLang="en-US" dirty="0"/>
              <a:t>は</a:t>
            </a:r>
            <a:r>
              <a:rPr lang="en-US" altLang="ja-JP" dirty="0"/>
              <a:t>B</a:t>
            </a:r>
            <a:r>
              <a:rPr lang="ja-JP" altLang="en-US" dirty="0" err="1"/>
              <a:t>さんの</a:t>
            </a:r>
            <a:r>
              <a:rPr lang="ja-JP" altLang="en-US" dirty="0"/>
              <a:t>ものでも良い</a:t>
            </a:r>
            <a:r>
              <a:rPr lang="en-US" altLang="ja-JP" dirty="0" smtClean="0"/>
              <a:t>)</a:t>
            </a:r>
            <a:endParaRPr lang="ja-JP" altLang="en-US" dirty="0" smtClean="0"/>
          </a:p>
          <a:p>
            <a:r>
              <a:rPr lang="ja-JP" altLang="en-US" dirty="0"/>
              <a:t>履修</a:t>
            </a:r>
            <a:r>
              <a:rPr lang="ja-JP" altLang="en-US" dirty="0" smtClean="0"/>
              <a:t>証明と同じく、会員ページより精度管理報告会等への行事履修歴もしくは参加証</a:t>
            </a:r>
            <a:endParaRPr kumimoji="1" lang="ja-JP" altLang="en-US" dirty="0"/>
          </a:p>
        </p:txBody>
      </p:sp>
    </p:spTree>
    <p:extLst>
      <p:ext uri="{BB962C8B-B14F-4D97-AF65-F5344CB8AC3E}">
        <p14:creationId xmlns:p14="http://schemas.microsoft.com/office/powerpoint/2010/main" val="210894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dirty="0" smtClean="0"/>
              <a:t>提出書類チェックリスト</a:t>
            </a:r>
            <a:endParaRPr kumimoji="1" lang="ja-JP" altLang="en-US" dirty="0"/>
          </a:p>
        </p:txBody>
      </p:sp>
      <p:pic>
        <p:nvPicPr>
          <p:cNvPr id="4" name="図 3"/>
          <p:cNvPicPr>
            <a:picLocks noChangeAspect="1"/>
          </p:cNvPicPr>
          <p:nvPr/>
        </p:nvPicPr>
        <p:blipFill>
          <a:blip r:embed="rId2"/>
          <a:stretch>
            <a:fillRect/>
          </a:stretch>
        </p:blipFill>
        <p:spPr>
          <a:xfrm>
            <a:off x="370469" y="1122053"/>
            <a:ext cx="8403062" cy="5735947"/>
          </a:xfrm>
          <a:prstGeom prst="rect">
            <a:avLst/>
          </a:prstGeom>
        </p:spPr>
      </p:pic>
    </p:spTree>
    <p:extLst>
      <p:ext uri="{BB962C8B-B14F-4D97-AF65-F5344CB8AC3E}">
        <p14:creationId xmlns:p14="http://schemas.microsoft.com/office/powerpoint/2010/main" val="2753574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dirty="0" smtClean="0"/>
              <a:t>申請書類一覧</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033414127"/>
              </p:ext>
            </p:extLst>
          </p:nvPr>
        </p:nvGraphicFramePr>
        <p:xfrm>
          <a:off x="323528" y="2348880"/>
          <a:ext cx="8596188" cy="3888431"/>
        </p:xfrm>
        <a:graphic>
          <a:graphicData uri="http://schemas.openxmlformats.org/presentationml/2006/ole">
            <mc:AlternateContent xmlns:mc="http://schemas.openxmlformats.org/markup-compatibility/2006">
              <mc:Choice xmlns:v="urn:schemas-microsoft-com:vml" Requires="v">
                <p:oleObj spid="_x0000_s1056" name="Worksheet" r:id="rId4" imgW="12487165" imgH="5648400" progId="Excel.Sheet.12">
                  <p:embed/>
                </p:oleObj>
              </mc:Choice>
              <mc:Fallback>
                <p:oleObj name="Worksheet" r:id="rId4" imgW="12487165" imgH="5648400" progId="Excel.Sheet.12">
                  <p:embed/>
                  <p:pic>
                    <p:nvPicPr>
                      <p:cNvPr id="0" name=""/>
                      <p:cNvPicPr/>
                      <p:nvPr/>
                    </p:nvPicPr>
                    <p:blipFill>
                      <a:blip r:embed="rId5"/>
                      <a:stretch>
                        <a:fillRect/>
                      </a:stretch>
                    </p:blipFill>
                    <p:spPr>
                      <a:xfrm>
                        <a:off x="323528" y="2348880"/>
                        <a:ext cx="8596188" cy="3888431"/>
                      </a:xfrm>
                      <a:prstGeom prst="rect">
                        <a:avLst/>
                      </a:prstGeom>
                    </p:spPr>
                  </p:pic>
                </p:oleObj>
              </mc:Fallback>
            </mc:AlternateContent>
          </a:graphicData>
        </a:graphic>
      </p:graphicFrame>
      <p:sp>
        <p:nvSpPr>
          <p:cNvPr id="5" name="テキスト ボックス 4"/>
          <p:cNvSpPr txBox="1"/>
          <p:nvPr/>
        </p:nvSpPr>
        <p:spPr>
          <a:xfrm>
            <a:off x="323528" y="1412776"/>
            <a:ext cx="2597186" cy="923330"/>
          </a:xfrm>
          <a:prstGeom prst="rect">
            <a:avLst/>
          </a:prstGeom>
          <a:noFill/>
        </p:spPr>
        <p:txBody>
          <a:bodyPr wrap="none" rtlCol="0">
            <a:spAutoFit/>
          </a:bodyPr>
          <a:lstStyle/>
          <a:p>
            <a:r>
              <a:rPr kumimoji="1" lang="en-US" altLang="ja-JP" dirty="0" smtClean="0"/>
              <a:t>1.</a:t>
            </a:r>
            <a:r>
              <a:rPr kumimoji="1" lang="ja-JP" altLang="en-US" dirty="0" smtClean="0"/>
              <a:t>申請書</a:t>
            </a:r>
          </a:p>
          <a:p>
            <a:r>
              <a:rPr kumimoji="1" lang="en-US" altLang="ja-JP" dirty="0" smtClean="0"/>
              <a:t>2.</a:t>
            </a:r>
            <a:r>
              <a:rPr kumimoji="1" lang="ja-JP" altLang="en-US" dirty="0" smtClean="0"/>
              <a:t>証明書類等（下表）</a:t>
            </a:r>
          </a:p>
          <a:p>
            <a:r>
              <a:rPr lang="en-US" altLang="ja-JP" dirty="0"/>
              <a:t>3</a:t>
            </a:r>
            <a:r>
              <a:rPr lang="en-US" altLang="ja-JP" dirty="0" smtClean="0"/>
              <a:t>.</a:t>
            </a:r>
            <a:r>
              <a:rPr lang="ja-JP" altLang="en-US" dirty="0" smtClean="0"/>
              <a:t>提出書類チェックシート</a:t>
            </a:r>
            <a:endParaRPr kumimoji="1" lang="ja-JP" altLang="en-US" dirty="0"/>
          </a:p>
        </p:txBody>
      </p:sp>
    </p:spTree>
    <p:extLst>
      <p:ext uri="{BB962C8B-B14F-4D97-AF65-F5344CB8AC3E}">
        <p14:creationId xmlns:p14="http://schemas.microsoft.com/office/powerpoint/2010/main" val="381960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smtClean="0"/>
              <a:t>①申請書</a:t>
            </a:r>
            <a:endParaRPr kumimoji="1" lang="ja-JP" altLang="en-US" dirty="0"/>
          </a:p>
        </p:txBody>
      </p:sp>
      <p:sp>
        <p:nvSpPr>
          <p:cNvPr id="4" name="テキスト ボックス 3"/>
          <p:cNvSpPr txBox="1"/>
          <p:nvPr/>
        </p:nvSpPr>
        <p:spPr>
          <a:xfrm>
            <a:off x="4139952" y="1328762"/>
            <a:ext cx="4608512"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ja-JP" altLang="en-US" dirty="0" smtClean="0"/>
              <a:t>新規用・更新用は別の書式となります</a:t>
            </a:r>
          </a:p>
          <a:p>
            <a:pPr marL="285750" indent="-285750">
              <a:lnSpc>
                <a:spcPct val="150000"/>
              </a:lnSpc>
              <a:buFont typeface="Wingdings" panose="05000000000000000000" pitchFamily="2" charset="2"/>
              <a:buChar char="ü"/>
            </a:pPr>
            <a:r>
              <a:rPr kumimoji="1" lang="ja-JP" altLang="en-US" dirty="0" smtClean="0">
                <a:solidFill>
                  <a:srgbClr val="FF0000"/>
                </a:solidFill>
              </a:rPr>
              <a:t>過去に認証を受けていても、申請時に認証が切れている場合は新規扱いとなります</a:t>
            </a:r>
          </a:p>
          <a:p>
            <a:pPr marL="285750" indent="-285750">
              <a:lnSpc>
                <a:spcPct val="150000"/>
              </a:lnSpc>
              <a:buFont typeface="Wingdings" panose="05000000000000000000" pitchFamily="2" charset="2"/>
              <a:buChar char="ü"/>
            </a:pPr>
            <a:r>
              <a:rPr kumimoji="1" lang="ja-JP" altLang="en-US" dirty="0" smtClean="0"/>
              <a:t>施設長は施設管理責任者となりますので病院長等で申請してください</a:t>
            </a:r>
          </a:p>
          <a:p>
            <a:pPr marL="285750" indent="-285750">
              <a:lnSpc>
                <a:spcPct val="150000"/>
              </a:lnSpc>
              <a:buFont typeface="Wingdings" panose="05000000000000000000" pitchFamily="2" charset="2"/>
              <a:buChar char="ü"/>
            </a:pPr>
            <a:r>
              <a:rPr kumimoji="1" lang="ja-JP" altLang="en-US" dirty="0" smtClean="0"/>
              <a:t>施設長の印を忘れずに押印してください</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96752"/>
            <a:ext cx="3239115" cy="4581128"/>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051" y="2348880"/>
            <a:ext cx="3072568" cy="4345578"/>
          </a:xfrm>
          <a:prstGeom prst="rect">
            <a:avLst/>
          </a:prstGeom>
        </p:spPr>
      </p:pic>
    </p:spTree>
    <p:extLst>
      <p:ext uri="{BB962C8B-B14F-4D97-AF65-F5344CB8AC3E}">
        <p14:creationId xmlns:p14="http://schemas.microsoft.com/office/powerpoint/2010/main" val="957792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7"/>
          </a:xfrm>
        </p:spPr>
        <p:txBody>
          <a:bodyPr/>
          <a:lstStyle/>
          <a:p>
            <a:r>
              <a:rPr kumimoji="1" lang="en-US" altLang="ja-JP" dirty="0" smtClean="0"/>
              <a:t>JAMTQC</a:t>
            </a:r>
            <a:r>
              <a:rPr kumimoji="1" lang="ja-JP" altLang="en-US" dirty="0" smtClean="0"/>
              <a:t>からの書類印刷</a:t>
            </a:r>
            <a:endParaRPr kumimoji="1" lang="ja-JP" altLang="en-US" dirty="0"/>
          </a:p>
        </p:txBody>
      </p:sp>
      <p:grpSp>
        <p:nvGrpSpPr>
          <p:cNvPr id="5" name="グループ化 4"/>
          <p:cNvGrpSpPr/>
          <p:nvPr/>
        </p:nvGrpSpPr>
        <p:grpSpPr>
          <a:xfrm>
            <a:off x="301994" y="1772816"/>
            <a:ext cx="8518478" cy="4824536"/>
            <a:chOff x="0" y="1124745"/>
            <a:chExt cx="9144000" cy="5733256"/>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5"/>
              <a:ext cx="914400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300192" y="1268760"/>
              <a:ext cx="2736304" cy="14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56540" y="1340768"/>
            <a:ext cx="6557308" cy="646331"/>
          </a:xfrm>
          <a:prstGeom prst="rect">
            <a:avLst/>
          </a:prstGeom>
          <a:noFill/>
        </p:spPr>
        <p:txBody>
          <a:bodyPr wrap="none" rtlCol="0">
            <a:spAutoFit/>
          </a:bodyPr>
          <a:lstStyle/>
          <a:p>
            <a:pPr marL="285750" indent="-285750">
              <a:buFont typeface="Wingdings" panose="05000000000000000000" pitchFamily="2" charset="2"/>
              <a:buChar char="ü"/>
            </a:pPr>
            <a:r>
              <a:rPr kumimoji="1" lang="en-US" altLang="ja-JP" dirty="0" smtClean="0"/>
              <a:t>JAMTQC</a:t>
            </a:r>
            <a:r>
              <a:rPr kumimoji="1" lang="ja-JP" altLang="en-US" dirty="0" smtClean="0"/>
              <a:t>のデータ分析メニューの回答・報告書タグの申請案内</a:t>
            </a:r>
          </a:p>
          <a:p>
            <a:pPr marL="285750" indent="-285750">
              <a:buFont typeface="Wingdings" panose="05000000000000000000" pitchFamily="2" charset="2"/>
              <a:buChar char="ü"/>
            </a:pPr>
            <a:endParaRPr kumimoji="1" lang="ja-JP" altLang="en-US" dirty="0" smtClean="0"/>
          </a:p>
        </p:txBody>
      </p:sp>
      <p:sp>
        <p:nvSpPr>
          <p:cNvPr id="6" name="角丸四角形 5"/>
          <p:cNvSpPr/>
          <p:nvPr/>
        </p:nvSpPr>
        <p:spPr>
          <a:xfrm>
            <a:off x="4483223" y="2420888"/>
            <a:ext cx="648072" cy="216024"/>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483223" y="3167065"/>
            <a:ext cx="648072" cy="216024"/>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5274170" y="2528900"/>
            <a:ext cx="43204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5796136" y="2428902"/>
            <a:ext cx="2816797" cy="830997"/>
          </a:xfrm>
          <a:prstGeom prst="rect">
            <a:avLst/>
          </a:prstGeom>
          <a:noFill/>
          <a:ln w="25400">
            <a:solidFill>
              <a:schemeClr val="tx1"/>
            </a:solidFill>
          </a:ln>
        </p:spPr>
        <p:txBody>
          <a:bodyPr wrap="none" rtlCol="0">
            <a:spAutoFit/>
          </a:bodyPr>
          <a:lstStyle/>
          <a:p>
            <a:r>
              <a:rPr lang="ja-JP" altLang="en-US" sz="1600" dirty="0" smtClean="0"/>
              <a:t>・申請案内（適書）日臨技用</a:t>
            </a:r>
          </a:p>
          <a:p>
            <a:r>
              <a:rPr lang="ja-JP" altLang="en-US" sz="1600" dirty="0"/>
              <a:t>・</a:t>
            </a:r>
            <a:r>
              <a:rPr lang="ja-JP" altLang="en-US" sz="1600" dirty="0" smtClean="0"/>
              <a:t>測定原理、基準範囲、単位等</a:t>
            </a:r>
          </a:p>
          <a:p>
            <a:r>
              <a:rPr lang="ja-JP" altLang="en-US" sz="1600" dirty="0" smtClean="0"/>
              <a:t>・内部精度管理</a:t>
            </a:r>
            <a:endParaRPr kumimoji="1" lang="ja-JP" altLang="en-US" sz="1600" dirty="0"/>
          </a:p>
        </p:txBody>
      </p:sp>
      <p:cxnSp>
        <p:nvCxnSpPr>
          <p:cNvPr id="7" name="直線矢印コネクタ 6"/>
          <p:cNvCxnSpPr/>
          <p:nvPr/>
        </p:nvCxnSpPr>
        <p:spPr>
          <a:xfrm>
            <a:off x="5220072" y="3275077"/>
            <a:ext cx="576064" cy="4419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5814884" y="3645024"/>
            <a:ext cx="2749471" cy="338554"/>
          </a:xfrm>
          <a:prstGeom prst="rect">
            <a:avLst/>
          </a:prstGeom>
          <a:noFill/>
          <a:ln w="25400">
            <a:solidFill>
              <a:schemeClr val="tx1"/>
            </a:solidFill>
          </a:ln>
        </p:spPr>
        <p:txBody>
          <a:bodyPr wrap="none" rtlCol="0">
            <a:spAutoFit/>
          </a:bodyPr>
          <a:lstStyle/>
          <a:p>
            <a:r>
              <a:rPr lang="ja-JP" altLang="en-US" sz="1600" dirty="0" smtClean="0"/>
              <a:t>・申請案内（適書）都道府県用</a:t>
            </a:r>
          </a:p>
        </p:txBody>
      </p:sp>
    </p:spTree>
    <p:extLst>
      <p:ext uri="{BB962C8B-B14F-4D97-AF65-F5344CB8AC3E}">
        <p14:creationId xmlns:p14="http://schemas.microsoft.com/office/powerpoint/2010/main" val="143789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dirty="0" smtClean="0"/>
              <a:t>②日臨技サーベイ適書（様式</a:t>
            </a:r>
            <a:r>
              <a:rPr kumimoji="1" lang="en-US" altLang="ja-JP" dirty="0" smtClean="0"/>
              <a:t>2-1</a:t>
            </a:r>
            <a:r>
              <a:rPr kumimoji="1" lang="ja-JP" altLang="en-US" dirty="0" smtClean="0"/>
              <a:t>）</a:t>
            </a:r>
            <a:endParaRPr kumimoji="1" lang="ja-JP" alt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74" y="2780927"/>
            <a:ext cx="2815734" cy="3998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345" y="2780928"/>
            <a:ext cx="2828561" cy="3998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56540" y="1340768"/>
            <a:ext cx="8876854" cy="1477328"/>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dirty="0" smtClean="0"/>
              <a:t>日臨技から送付されたもの、若しくは</a:t>
            </a:r>
            <a:r>
              <a:rPr kumimoji="1" lang="en-US" altLang="ja-JP" dirty="0" smtClean="0"/>
              <a:t>JAMTQC</a:t>
            </a:r>
            <a:r>
              <a:rPr kumimoji="1" lang="ja-JP" altLang="en-US" dirty="0" smtClean="0"/>
              <a:t>のデータ分析メニューより申請案内（適書）</a:t>
            </a:r>
          </a:p>
          <a:p>
            <a:pPr marL="285750" indent="-285750">
              <a:buFont typeface="Wingdings" panose="05000000000000000000" pitchFamily="2" charset="2"/>
              <a:buChar char="ü"/>
            </a:pPr>
            <a:r>
              <a:rPr kumimoji="1" lang="ja-JP" altLang="en-US" dirty="0" smtClean="0">
                <a:solidFill>
                  <a:srgbClr val="FF0000"/>
                </a:solidFill>
              </a:rPr>
              <a:t>ＡまたはＢ評価の割合が９０％以上であること</a:t>
            </a:r>
          </a:p>
          <a:p>
            <a:pPr marL="285750" indent="-285750">
              <a:buFont typeface="Wingdings" panose="05000000000000000000" pitchFamily="2" charset="2"/>
              <a:buChar char="ü"/>
            </a:pPr>
            <a:r>
              <a:rPr kumimoji="1" lang="ja-JP" altLang="en-US" dirty="0" smtClean="0"/>
              <a:t>下記</a:t>
            </a:r>
            <a:r>
              <a:rPr kumimoji="1" lang="en-US" altLang="ja-JP" dirty="0" smtClean="0"/>
              <a:t>3</a:t>
            </a:r>
            <a:r>
              <a:rPr kumimoji="1" lang="ja-JP" altLang="en-US" dirty="0" smtClean="0"/>
              <a:t>枚セットで提出</a:t>
            </a:r>
          </a:p>
          <a:p>
            <a:pPr marL="285750" indent="-285750">
              <a:buFont typeface="Wingdings" panose="05000000000000000000" pitchFamily="2" charset="2"/>
              <a:buChar char="ü"/>
            </a:pPr>
            <a:r>
              <a:rPr lang="ja-JP" altLang="en-US" dirty="0" smtClean="0">
                <a:solidFill>
                  <a:srgbClr val="FF0000"/>
                </a:solidFill>
              </a:rPr>
              <a:t>Ｃ、Ｄ評価が無くても</a:t>
            </a:r>
            <a:r>
              <a:rPr lang="en-US" altLang="ja-JP" dirty="0" smtClean="0">
                <a:solidFill>
                  <a:srgbClr val="FF0000"/>
                </a:solidFill>
              </a:rPr>
              <a:t>3</a:t>
            </a:r>
            <a:r>
              <a:rPr lang="ja-JP" altLang="en-US" dirty="0" smtClean="0">
                <a:solidFill>
                  <a:srgbClr val="FF0000"/>
                </a:solidFill>
              </a:rPr>
              <a:t>枚目に</a:t>
            </a:r>
            <a:r>
              <a:rPr lang="en-US" altLang="ja-JP" dirty="0" smtClean="0">
                <a:solidFill>
                  <a:srgbClr val="FF0000"/>
                </a:solidFill>
              </a:rPr>
              <a:t>±3SDI</a:t>
            </a:r>
            <a:r>
              <a:rPr lang="ja-JP" altLang="en-US" dirty="0" smtClean="0">
                <a:solidFill>
                  <a:srgbClr val="FF0000"/>
                </a:solidFill>
              </a:rPr>
              <a:t>を超えた項目は是正報告書を提出すること</a:t>
            </a:r>
            <a:endParaRPr lang="ja-JP" altLang="en-US" dirty="0">
              <a:solidFill>
                <a:srgbClr val="FF0000"/>
              </a:solidFill>
            </a:endParaRPr>
          </a:p>
          <a:p>
            <a:r>
              <a:rPr lang="ja-JP" altLang="en-US" dirty="0">
                <a:solidFill>
                  <a:srgbClr val="FF0000"/>
                </a:solidFill>
              </a:rPr>
              <a:t>　</a:t>
            </a:r>
            <a:r>
              <a:rPr lang="ja-JP" altLang="en-US" dirty="0" smtClean="0">
                <a:solidFill>
                  <a:srgbClr val="FF0000"/>
                </a:solidFill>
              </a:rPr>
              <a:t>　</a:t>
            </a:r>
            <a:r>
              <a:rPr lang="en-US" altLang="ja-JP" dirty="0" smtClean="0">
                <a:solidFill>
                  <a:srgbClr val="FF0000"/>
                </a:solidFill>
              </a:rPr>
              <a:t>※</a:t>
            </a:r>
            <a:r>
              <a:rPr lang="ja-JP" altLang="en-US" dirty="0" smtClean="0">
                <a:solidFill>
                  <a:srgbClr val="FF0000"/>
                </a:solidFill>
              </a:rPr>
              <a:t>　但し、認証範囲の対象項目（臨床化学、血算）以外の場合は不要</a:t>
            </a:r>
          </a:p>
        </p:txBody>
      </p:sp>
      <p:sp>
        <p:nvSpPr>
          <p:cNvPr id="5" name="角丸四角形 4"/>
          <p:cNvSpPr/>
          <p:nvPr/>
        </p:nvSpPr>
        <p:spPr>
          <a:xfrm>
            <a:off x="467544" y="5805264"/>
            <a:ext cx="2232248" cy="144016"/>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08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054" y="2780927"/>
            <a:ext cx="2818312" cy="39983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41459" y="5978011"/>
            <a:ext cx="2802370" cy="253916"/>
          </a:xfrm>
          <a:prstGeom prst="rect">
            <a:avLst/>
          </a:prstGeom>
          <a:noFill/>
        </p:spPr>
        <p:txBody>
          <a:bodyPr wrap="none" rtlCol="0">
            <a:spAutoFit/>
          </a:bodyPr>
          <a:lstStyle/>
          <a:p>
            <a:r>
              <a:rPr lang="ja-JP" altLang="en-US" sz="1050" dirty="0">
                <a:solidFill>
                  <a:srgbClr val="FF0000"/>
                </a:solidFill>
              </a:rPr>
              <a:t>ＡまたはＢ評価の割合</a:t>
            </a:r>
            <a:r>
              <a:rPr lang="ja-JP" altLang="en-US" sz="1050" dirty="0" smtClean="0">
                <a:solidFill>
                  <a:srgbClr val="FF0000"/>
                </a:solidFill>
              </a:rPr>
              <a:t>が９０％</a:t>
            </a:r>
            <a:r>
              <a:rPr lang="ja-JP" altLang="en-US" sz="1050" dirty="0">
                <a:solidFill>
                  <a:srgbClr val="FF0000"/>
                </a:solidFill>
              </a:rPr>
              <a:t>以上である</a:t>
            </a:r>
            <a:r>
              <a:rPr lang="ja-JP" altLang="en-US" sz="1050" dirty="0" smtClean="0">
                <a:solidFill>
                  <a:srgbClr val="FF0000"/>
                </a:solidFill>
              </a:rPr>
              <a:t>こと</a:t>
            </a:r>
            <a:endParaRPr lang="ja-JP" altLang="en-US" sz="1050" dirty="0">
              <a:solidFill>
                <a:srgbClr val="FF0000"/>
              </a:solidFill>
            </a:endParaRPr>
          </a:p>
        </p:txBody>
      </p:sp>
    </p:spTree>
    <p:extLst>
      <p:ext uri="{BB962C8B-B14F-4D97-AF65-F5344CB8AC3E}">
        <p14:creationId xmlns:p14="http://schemas.microsoft.com/office/powerpoint/2010/main" val="225889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778098"/>
          </a:xfrm>
        </p:spPr>
        <p:txBody>
          <a:bodyPr/>
          <a:lstStyle/>
          <a:p>
            <a:r>
              <a:rPr kumimoji="1" lang="ja-JP" altLang="en-US" dirty="0" smtClean="0"/>
              <a:t>③</a:t>
            </a:r>
            <a:r>
              <a:rPr kumimoji="1" lang="en-US" altLang="ja-JP" dirty="0" smtClean="0"/>
              <a:t>-1</a:t>
            </a:r>
            <a:r>
              <a:rPr kumimoji="1" lang="ja-JP" altLang="en-US" dirty="0" smtClean="0"/>
              <a:t>　都道府県サーベイ適書</a:t>
            </a:r>
            <a:r>
              <a:rPr kumimoji="1" lang="ja-JP" altLang="en-US" sz="3600" dirty="0" smtClean="0"/>
              <a:t>（様式</a:t>
            </a:r>
            <a:r>
              <a:rPr kumimoji="1" lang="en-US" altLang="ja-JP" sz="3600" dirty="0" smtClean="0"/>
              <a:t>2-1</a:t>
            </a:r>
            <a:r>
              <a:rPr kumimoji="1" lang="ja-JP" altLang="en-US" sz="3600" dirty="0" smtClean="0"/>
              <a:t>）</a:t>
            </a:r>
            <a:endParaRPr kumimoji="1" lang="ja-JP" altLang="en-US" sz="36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8920"/>
            <a:ext cx="2822575" cy="3998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2708920"/>
            <a:ext cx="2852737"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708920"/>
            <a:ext cx="2830033" cy="3998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56539" y="1124744"/>
            <a:ext cx="7218899" cy="1569660"/>
          </a:xfrm>
          <a:prstGeom prst="rect">
            <a:avLst/>
          </a:prstGeom>
          <a:noFill/>
        </p:spPr>
        <p:txBody>
          <a:bodyPr wrap="none" rtlCol="0">
            <a:spAutoFit/>
          </a:bodyPr>
          <a:lstStyle/>
          <a:p>
            <a:pPr marL="285750" indent="-285750">
              <a:buFont typeface="Wingdings" panose="05000000000000000000" pitchFamily="2" charset="2"/>
              <a:buChar char="ü"/>
            </a:pPr>
            <a:r>
              <a:rPr kumimoji="1" lang="en-US" altLang="ja-JP" sz="1600" dirty="0" smtClean="0"/>
              <a:t>JAMTQC</a:t>
            </a:r>
            <a:r>
              <a:rPr kumimoji="1" lang="ja-JP" altLang="en-US" sz="1600" dirty="0" smtClean="0"/>
              <a:t>のデータ分析メニュー（回答・報告書）施設認証をクリック、ダウンロード</a:t>
            </a:r>
          </a:p>
          <a:p>
            <a:pPr marL="285750" indent="-285750">
              <a:buFont typeface="Wingdings" panose="05000000000000000000" pitchFamily="2" charset="2"/>
              <a:buChar char="ü"/>
            </a:pPr>
            <a:r>
              <a:rPr kumimoji="1" lang="en-US" altLang="ja-JP" sz="1600" dirty="0" smtClean="0"/>
              <a:t>JAMTQC</a:t>
            </a:r>
            <a:r>
              <a:rPr kumimoji="1" lang="ja-JP" altLang="en-US" sz="1600" dirty="0" smtClean="0"/>
              <a:t>を利用の都道府県は添付資料不要で本適書のみ</a:t>
            </a:r>
          </a:p>
          <a:p>
            <a:pPr marL="285750" indent="-285750">
              <a:buFont typeface="Wingdings" panose="05000000000000000000" pitchFamily="2" charset="2"/>
              <a:buChar char="ü"/>
            </a:pPr>
            <a:r>
              <a:rPr kumimoji="1" lang="ja-JP" altLang="en-US" sz="1600" dirty="0" smtClean="0">
                <a:solidFill>
                  <a:srgbClr val="FF0000"/>
                </a:solidFill>
              </a:rPr>
              <a:t>ＡまたはＢ評価の割合が８０％以上であること</a:t>
            </a:r>
          </a:p>
          <a:p>
            <a:pPr marL="285750" indent="-285750">
              <a:buFont typeface="Wingdings" panose="05000000000000000000" pitchFamily="2" charset="2"/>
              <a:buChar char="ü"/>
            </a:pPr>
            <a:r>
              <a:rPr kumimoji="1" lang="ja-JP" altLang="en-US" sz="1600" dirty="0" smtClean="0"/>
              <a:t>下記</a:t>
            </a:r>
            <a:r>
              <a:rPr kumimoji="1" lang="en-US" altLang="ja-JP" sz="1600" dirty="0" smtClean="0"/>
              <a:t>3</a:t>
            </a:r>
            <a:r>
              <a:rPr kumimoji="1" lang="ja-JP" altLang="en-US" sz="1600" dirty="0" smtClean="0"/>
              <a:t>枚セットで提出</a:t>
            </a:r>
          </a:p>
          <a:p>
            <a:pPr marL="285750" indent="-285750">
              <a:buFont typeface="Wingdings" panose="05000000000000000000" pitchFamily="2" charset="2"/>
              <a:buChar char="ü"/>
            </a:pPr>
            <a:r>
              <a:rPr lang="ja-JP" altLang="en-US" sz="1600" dirty="0" smtClean="0">
                <a:solidFill>
                  <a:srgbClr val="FF0000"/>
                </a:solidFill>
              </a:rPr>
              <a:t>Ｃ、Ｄ評価が無くても</a:t>
            </a:r>
            <a:r>
              <a:rPr lang="en-US" altLang="ja-JP" sz="1600" dirty="0" smtClean="0">
                <a:solidFill>
                  <a:srgbClr val="FF0000"/>
                </a:solidFill>
              </a:rPr>
              <a:t>3</a:t>
            </a:r>
            <a:r>
              <a:rPr lang="ja-JP" altLang="en-US" sz="1600" dirty="0" smtClean="0">
                <a:solidFill>
                  <a:srgbClr val="FF0000"/>
                </a:solidFill>
              </a:rPr>
              <a:t>枚目に</a:t>
            </a:r>
            <a:r>
              <a:rPr lang="en-US" altLang="ja-JP" sz="1600" dirty="0" smtClean="0">
                <a:solidFill>
                  <a:srgbClr val="FF0000"/>
                </a:solidFill>
              </a:rPr>
              <a:t>±3SDI</a:t>
            </a:r>
            <a:r>
              <a:rPr lang="ja-JP" altLang="en-US" sz="1600" dirty="0" smtClean="0">
                <a:solidFill>
                  <a:srgbClr val="FF0000"/>
                </a:solidFill>
              </a:rPr>
              <a:t>を超えた項目は是正報告書を提出すること</a:t>
            </a:r>
          </a:p>
          <a:p>
            <a:r>
              <a:rPr kumimoji="1" lang="ja-JP" altLang="en-US" sz="1600" dirty="0">
                <a:solidFill>
                  <a:srgbClr val="FF0000"/>
                </a:solidFill>
              </a:rPr>
              <a:t>　</a:t>
            </a:r>
            <a:r>
              <a:rPr kumimoji="1" lang="ja-JP" altLang="en-US" sz="1600" dirty="0" smtClean="0">
                <a:solidFill>
                  <a:srgbClr val="FF0000"/>
                </a:solidFill>
              </a:rPr>
              <a:t>　</a:t>
            </a:r>
            <a:r>
              <a:rPr lang="en-US" altLang="ja-JP" sz="1600" dirty="0">
                <a:solidFill>
                  <a:srgbClr val="FF0000"/>
                </a:solidFill>
              </a:rPr>
              <a:t>※</a:t>
            </a:r>
            <a:r>
              <a:rPr lang="ja-JP" altLang="en-US" sz="1600" dirty="0">
                <a:solidFill>
                  <a:srgbClr val="FF0000"/>
                </a:solidFill>
              </a:rPr>
              <a:t>　但し、認証範囲の対象項目（臨床化学、血算）以外の場合は</a:t>
            </a:r>
            <a:r>
              <a:rPr lang="ja-JP" altLang="en-US" sz="1600" dirty="0" smtClean="0">
                <a:solidFill>
                  <a:srgbClr val="FF0000"/>
                </a:solidFill>
              </a:rPr>
              <a:t>不要</a:t>
            </a:r>
            <a:endParaRPr lang="ja-JP" altLang="en-US" sz="1600" dirty="0">
              <a:solidFill>
                <a:srgbClr val="FF0000"/>
              </a:solidFill>
            </a:endParaRPr>
          </a:p>
        </p:txBody>
      </p:sp>
      <p:sp>
        <p:nvSpPr>
          <p:cNvPr id="7" name="角丸四角形 6"/>
          <p:cNvSpPr/>
          <p:nvPr/>
        </p:nvSpPr>
        <p:spPr>
          <a:xfrm>
            <a:off x="492056" y="5721684"/>
            <a:ext cx="2232248" cy="144016"/>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41459" y="5978011"/>
            <a:ext cx="2733441" cy="253916"/>
          </a:xfrm>
          <a:prstGeom prst="rect">
            <a:avLst/>
          </a:prstGeom>
          <a:noFill/>
        </p:spPr>
        <p:txBody>
          <a:bodyPr wrap="none" rtlCol="0">
            <a:spAutoFit/>
          </a:bodyPr>
          <a:lstStyle/>
          <a:p>
            <a:r>
              <a:rPr lang="ja-JP" altLang="en-US" sz="1050" dirty="0">
                <a:solidFill>
                  <a:srgbClr val="FF0000"/>
                </a:solidFill>
              </a:rPr>
              <a:t>ＡまたはＢ評価の割合が８０％以上である</a:t>
            </a:r>
            <a:r>
              <a:rPr lang="ja-JP" altLang="en-US" sz="1050" dirty="0" smtClean="0">
                <a:solidFill>
                  <a:srgbClr val="FF0000"/>
                </a:solidFill>
              </a:rPr>
              <a:t>こと</a:t>
            </a:r>
            <a:endParaRPr lang="ja-JP" altLang="en-US" sz="1050" dirty="0">
              <a:solidFill>
                <a:srgbClr val="FF0000"/>
              </a:solidFill>
            </a:endParaRPr>
          </a:p>
        </p:txBody>
      </p:sp>
    </p:spTree>
    <p:extLst>
      <p:ext uri="{BB962C8B-B14F-4D97-AF65-F5344CB8AC3E}">
        <p14:creationId xmlns:p14="http://schemas.microsoft.com/office/powerpoint/2010/main" val="289159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395" y="260648"/>
            <a:ext cx="8686800" cy="778098"/>
          </a:xfrm>
        </p:spPr>
        <p:txBody>
          <a:bodyPr/>
          <a:lstStyle/>
          <a:p>
            <a:r>
              <a:rPr kumimoji="1" lang="ja-JP" altLang="en-US" dirty="0" smtClean="0"/>
              <a:t>③</a:t>
            </a:r>
            <a:r>
              <a:rPr kumimoji="1" lang="en-US" altLang="ja-JP" dirty="0" smtClean="0"/>
              <a:t>-2</a:t>
            </a:r>
            <a:r>
              <a:rPr kumimoji="1" lang="ja-JP" altLang="en-US" dirty="0" smtClean="0"/>
              <a:t>　都道府県サーベイ（様式</a:t>
            </a:r>
            <a:r>
              <a:rPr kumimoji="1" lang="en-US" altLang="ja-JP" dirty="0" smtClean="0"/>
              <a:t>2-2</a:t>
            </a:r>
            <a:r>
              <a:rPr kumimoji="1" lang="ja-JP" altLang="en-US" dirty="0" smtClean="0"/>
              <a:t>）</a:t>
            </a:r>
            <a:endParaRPr kumimoji="1" lang="ja-JP" altLang="en-US" dirty="0"/>
          </a:p>
        </p:txBody>
      </p:sp>
      <p:sp>
        <p:nvSpPr>
          <p:cNvPr id="13" name="テキスト ボックス 12"/>
          <p:cNvSpPr txBox="1"/>
          <p:nvPr/>
        </p:nvSpPr>
        <p:spPr>
          <a:xfrm>
            <a:off x="191308" y="1124744"/>
            <a:ext cx="6454267" cy="1569660"/>
          </a:xfrm>
          <a:prstGeom prst="rect">
            <a:avLst/>
          </a:prstGeom>
          <a:noFill/>
        </p:spPr>
        <p:txBody>
          <a:bodyPr wrap="none" rtlCol="0">
            <a:spAutoFit/>
          </a:bodyPr>
          <a:lstStyle/>
          <a:p>
            <a:pPr marL="285750" indent="-285750">
              <a:buFont typeface="Wingdings" panose="05000000000000000000" pitchFamily="2" charset="2"/>
              <a:buChar char="ü"/>
            </a:pPr>
            <a:r>
              <a:rPr kumimoji="1" lang="en-US" altLang="ja-JP" sz="1600" dirty="0" smtClean="0"/>
              <a:t>JAMTQC</a:t>
            </a:r>
            <a:r>
              <a:rPr kumimoji="1" lang="ja-JP" altLang="en-US" sz="1600" dirty="0" smtClean="0"/>
              <a:t>を利用していない、若しくは２年継続利用に満たない</a:t>
            </a:r>
            <a:r>
              <a:rPr lang="ja-JP" altLang="en-US" sz="1600" dirty="0"/>
              <a:t>都道府県</a:t>
            </a:r>
            <a:endParaRPr kumimoji="1" lang="ja-JP" altLang="en-US" sz="1600" dirty="0" smtClean="0"/>
          </a:p>
          <a:p>
            <a:pPr marL="285750" indent="-285750">
              <a:buFont typeface="Wingdings" panose="05000000000000000000" pitchFamily="2" charset="2"/>
              <a:buChar char="ü"/>
            </a:pPr>
            <a:r>
              <a:rPr kumimoji="1" lang="ja-JP" altLang="en-US" sz="1600" dirty="0" smtClean="0">
                <a:solidFill>
                  <a:srgbClr val="FF0000"/>
                </a:solidFill>
              </a:rPr>
              <a:t>ＡまたはＢ評価の割合が８０％以上であること</a:t>
            </a:r>
          </a:p>
          <a:p>
            <a:pPr marL="285750" indent="-285750">
              <a:buFont typeface="Wingdings" panose="05000000000000000000" pitchFamily="2" charset="2"/>
              <a:buChar char="ü"/>
            </a:pPr>
            <a:r>
              <a:rPr kumimoji="1" lang="ja-JP" altLang="en-US" sz="1600" dirty="0" smtClean="0"/>
              <a:t>書式</a:t>
            </a:r>
            <a:r>
              <a:rPr kumimoji="1" lang="en-US" altLang="ja-JP" sz="1600" dirty="0" smtClean="0"/>
              <a:t>2-2</a:t>
            </a:r>
            <a:r>
              <a:rPr kumimoji="1" lang="ja-JP" altLang="en-US" sz="1600" dirty="0" smtClean="0"/>
              <a:t>　項目別チェックリストのエクセルシートに入力の上、印刷</a:t>
            </a:r>
          </a:p>
          <a:p>
            <a:pPr marL="285750" indent="-285750">
              <a:buFont typeface="Wingdings" panose="05000000000000000000" pitchFamily="2" charset="2"/>
              <a:buChar char="ü"/>
            </a:pPr>
            <a:r>
              <a:rPr lang="ja-JP" altLang="en-US" sz="1600" dirty="0" smtClean="0"/>
              <a:t>添付資料として、報告書表紙、</a:t>
            </a:r>
            <a:r>
              <a:rPr lang="ja-JP" altLang="en-US" sz="1600" dirty="0" smtClean="0">
                <a:solidFill>
                  <a:srgbClr val="FF0000"/>
                </a:solidFill>
              </a:rPr>
              <a:t>各項目の評価と</a:t>
            </a:r>
            <a:r>
              <a:rPr lang="en-US" altLang="ja-JP" sz="1600" dirty="0" smtClean="0">
                <a:solidFill>
                  <a:srgbClr val="FF0000"/>
                </a:solidFill>
              </a:rPr>
              <a:t>SDI</a:t>
            </a:r>
            <a:r>
              <a:rPr lang="ja-JP" altLang="en-US" sz="1600" dirty="0" smtClean="0">
                <a:solidFill>
                  <a:srgbClr val="FF0000"/>
                </a:solidFill>
              </a:rPr>
              <a:t>がわかるもの</a:t>
            </a:r>
          </a:p>
          <a:p>
            <a:pPr marL="285750" indent="-285750">
              <a:buFont typeface="Wingdings" panose="05000000000000000000" pitchFamily="2" charset="2"/>
              <a:buChar char="ü"/>
            </a:pPr>
            <a:r>
              <a:rPr kumimoji="1" lang="ja-JP" altLang="en-US" sz="1600" dirty="0" smtClean="0">
                <a:solidFill>
                  <a:srgbClr val="FF0000"/>
                </a:solidFill>
              </a:rPr>
              <a:t>評価が</a:t>
            </a:r>
            <a:r>
              <a:rPr kumimoji="1" lang="en-US" altLang="ja-JP" sz="1600" dirty="0" smtClean="0">
                <a:solidFill>
                  <a:srgbClr val="FF0000"/>
                </a:solidFill>
              </a:rPr>
              <a:t>A</a:t>
            </a:r>
            <a:r>
              <a:rPr kumimoji="1" lang="ja-JP" altLang="en-US" sz="1600" dirty="0" smtClean="0">
                <a:solidFill>
                  <a:srgbClr val="FF0000"/>
                </a:solidFill>
              </a:rPr>
              <a:t>もしくは</a:t>
            </a:r>
            <a:r>
              <a:rPr lang="en-US" altLang="ja-JP" sz="1600" dirty="0" smtClean="0">
                <a:solidFill>
                  <a:srgbClr val="FF0000"/>
                </a:solidFill>
              </a:rPr>
              <a:t>B</a:t>
            </a:r>
            <a:r>
              <a:rPr lang="ja-JP" altLang="en-US" sz="1600" dirty="0" smtClean="0">
                <a:solidFill>
                  <a:srgbClr val="FF0000"/>
                </a:solidFill>
              </a:rPr>
              <a:t>でも</a:t>
            </a:r>
            <a:r>
              <a:rPr lang="en-US" altLang="ja-JP" sz="1600" dirty="0" smtClean="0">
                <a:solidFill>
                  <a:srgbClr val="FF0000"/>
                </a:solidFill>
              </a:rPr>
              <a:t>3SDI</a:t>
            </a:r>
            <a:r>
              <a:rPr lang="ja-JP" altLang="en-US" sz="1600" dirty="0" smtClean="0">
                <a:solidFill>
                  <a:srgbClr val="FF0000"/>
                </a:solidFill>
              </a:rPr>
              <a:t>を外れた項目は是正報告書を提出すること</a:t>
            </a:r>
          </a:p>
          <a:p>
            <a:r>
              <a:rPr kumimoji="1" lang="ja-JP" altLang="en-US" sz="1600" dirty="0">
                <a:solidFill>
                  <a:srgbClr val="FF0000"/>
                </a:solidFill>
              </a:rPr>
              <a:t>　</a:t>
            </a:r>
            <a:r>
              <a:rPr kumimoji="1" lang="ja-JP" altLang="en-US" sz="1600" dirty="0" smtClean="0">
                <a:solidFill>
                  <a:srgbClr val="FF0000"/>
                </a:solidFill>
              </a:rPr>
              <a:t>　</a:t>
            </a:r>
            <a:r>
              <a:rPr lang="en-US" altLang="ja-JP" sz="1600" dirty="0">
                <a:solidFill>
                  <a:srgbClr val="FF0000"/>
                </a:solidFill>
              </a:rPr>
              <a:t>※</a:t>
            </a:r>
            <a:r>
              <a:rPr lang="ja-JP" altLang="en-US" sz="1600" dirty="0">
                <a:solidFill>
                  <a:srgbClr val="FF0000"/>
                </a:solidFill>
              </a:rPr>
              <a:t>　但し、認証範囲の対象項目（臨床化学、血算）以外の場合は</a:t>
            </a:r>
            <a:r>
              <a:rPr lang="ja-JP" altLang="en-US" sz="1600" dirty="0" smtClean="0">
                <a:solidFill>
                  <a:srgbClr val="FF0000"/>
                </a:solidFill>
              </a:rPr>
              <a:t>不要</a:t>
            </a:r>
            <a:endParaRPr lang="ja-JP" altLang="en-US" sz="1600" dirty="0">
              <a:solidFill>
                <a:srgbClr val="FF0000"/>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08" y="2679090"/>
            <a:ext cx="2869034" cy="407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131841" y="4248750"/>
            <a:ext cx="6012160" cy="2308324"/>
          </a:xfrm>
          <a:prstGeom prst="rect">
            <a:avLst/>
          </a:prstGeom>
          <a:noFill/>
          <a:ln>
            <a:solidFill>
              <a:schemeClr val="tx1"/>
            </a:solidFill>
          </a:ln>
        </p:spPr>
        <p:txBody>
          <a:bodyPr wrap="square" rtlCol="0">
            <a:spAutoFit/>
          </a:bodyPr>
          <a:lstStyle/>
          <a:p>
            <a:r>
              <a:rPr kumimoji="1" lang="ja-JP" altLang="en-US" dirty="0" smtClean="0"/>
              <a:t>こちらの</a:t>
            </a:r>
            <a:r>
              <a:rPr lang="ja-JP" altLang="en-US" dirty="0" smtClean="0"/>
              <a:t>様式</a:t>
            </a:r>
            <a:r>
              <a:rPr lang="en-US" altLang="ja-JP" dirty="0" smtClean="0"/>
              <a:t>2-2</a:t>
            </a:r>
            <a:r>
              <a:rPr lang="ja-JP" altLang="en-US" dirty="0" smtClean="0"/>
              <a:t>　様式</a:t>
            </a:r>
            <a:r>
              <a:rPr lang="en-US" altLang="ja-JP" dirty="0" smtClean="0"/>
              <a:t>3</a:t>
            </a:r>
            <a:r>
              <a:rPr lang="ja-JP" altLang="en-US" dirty="0"/>
              <a:t>　</a:t>
            </a:r>
            <a:r>
              <a:rPr lang="ja-JP" altLang="en-US" dirty="0" smtClean="0"/>
              <a:t>様式</a:t>
            </a:r>
            <a:r>
              <a:rPr lang="en-US" altLang="ja-JP" dirty="0" smtClean="0"/>
              <a:t>4</a:t>
            </a:r>
            <a:r>
              <a:rPr lang="ja-JP" altLang="en-US" dirty="0" smtClean="0"/>
              <a:t>と報告書表紙、自施設の</a:t>
            </a:r>
            <a:endParaRPr lang="en-US" altLang="ja-JP" dirty="0" smtClean="0"/>
          </a:p>
          <a:p>
            <a:r>
              <a:rPr lang="ja-JP" altLang="en-US" dirty="0" smtClean="0"/>
              <a:t>評価と</a:t>
            </a:r>
            <a:r>
              <a:rPr lang="en-US" altLang="ja-JP" dirty="0" smtClean="0"/>
              <a:t>SDI</a:t>
            </a:r>
            <a:r>
              <a:rPr lang="ja-JP" altLang="en-US" dirty="0" smtClean="0"/>
              <a:t>が</a:t>
            </a:r>
            <a:r>
              <a:rPr kumimoji="1" lang="ja-JP" altLang="en-US" dirty="0" smtClean="0"/>
              <a:t>わかる資料を添付する都道府県は</a:t>
            </a:r>
            <a:endParaRPr kumimoji="1" lang="en-US" altLang="ja-JP" dirty="0" smtClean="0"/>
          </a:p>
          <a:p>
            <a:r>
              <a:rPr kumimoji="1" lang="ja-JP" altLang="en-US" dirty="0" smtClean="0"/>
              <a:t>以下となります。</a:t>
            </a:r>
          </a:p>
          <a:p>
            <a:endParaRPr lang="ja-JP" altLang="en-US" dirty="0"/>
          </a:p>
          <a:p>
            <a:r>
              <a:rPr kumimoji="1" lang="ja-JP" altLang="en-US" dirty="0" smtClean="0"/>
              <a:t>福島県、新潟県、栃木県、埼玉県、長野県、</a:t>
            </a:r>
            <a:r>
              <a:rPr lang="ja-JP" altLang="en-US" dirty="0"/>
              <a:t>石川県、滋賀県、</a:t>
            </a:r>
            <a:endParaRPr lang="en-US" altLang="ja-JP" dirty="0" smtClean="0"/>
          </a:p>
          <a:p>
            <a:r>
              <a:rPr kumimoji="1" lang="ja-JP" altLang="en-US" dirty="0" smtClean="0"/>
              <a:t>京都府、</a:t>
            </a:r>
            <a:r>
              <a:rPr lang="ja-JP" altLang="en-US" dirty="0" smtClean="0"/>
              <a:t>大阪府、和歌山県、鳥取県、島根県</a:t>
            </a:r>
            <a:r>
              <a:rPr lang="ja-JP" altLang="en-US" dirty="0"/>
              <a:t>、香川県</a:t>
            </a:r>
            <a:r>
              <a:rPr lang="ja-JP" altLang="en-US" dirty="0" smtClean="0"/>
              <a:t>、</a:t>
            </a:r>
            <a:endParaRPr lang="en-US" altLang="ja-JP" dirty="0" smtClean="0"/>
          </a:p>
          <a:p>
            <a:r>
              <a:rPr lang="ja-JP" altLang="en-US" dirty="0" smtClean="0"/>
              <a:t>愛媛県、福岡県、佐賀県、長崎県</a:t>
            </a:r>
            <a:r>
              <a:rPr lang="ja-JP" altLang="en-US" dirty="0"/>
              <a:t>、熊本県、大分県、宮崎県、</a:t>
            </a:r>
            <a:endParaRPr lang="en-US" altLang="ja-JP" dirty="0" smtClean="0"/>
          </a:p>
          <a:p>
            <a:r>
              <a:rPr kumimoji="1" lang="ja-JP" altLang="en-US" dirty="0" smtClean="0"/>
              <a:t>鹿児島県</a:t>
            </a:r>
            <a:endParaRPr kumimoji="1" lang="ja-JP" altLang="en-US" dirty="0"/>
          </a:p>
        </p:txBody>
      </p:sp>
    </p:spTree>
    <p:extLst>
      <p:ext uri="{BB962C8B-B14F-4D97-AF65-F5344CB8AC3E}">
        <p14:creationId xmlns:p14="http://schemas.microsoft.com/office/powerpoint/2010/main" val="4201212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036496" cy="850106"/>
          </a:xfrm>
        </p:spPr>
        <p:txBody>
          <a:bodyPr/>
          <a:lstStyle/>
          <a:p>
            <a:r>
              <a:rPr kumimoji="1" lang="ja-JP" altLang="en-US" dirty="0" smtClean="0"/>
              <a:t>④測定原理、基準範囲、単位（様式</a:t>
            </a:r>
            <a:r>
              <a:rPr kumimoji="1" lang="en-US" altLang="ja-JP" dirty="0" smtClean="0"/>
              <a:t>3</a:t>
            </a:r>
            <a:r>
              <a:rPr kumimoji="1" lang="ja-JP" altLang="en-US" dirty="0" smtClean="0"/>
              <a:t>）</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3168352" cy="40943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7" y="2636912"/>
            <a:ext cx="3175325" cy="40943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56540" y="1196752"/>
            <a:ext cx="8807948" cy="1477328"/>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smtClean="0"/>
              <a:t>JAMTQC</a:t>
            </a:r>
            <a:r>
              <a:rPr kumimoji="1" lang="ja-JP" altLang="en-US" dirty="0" smtClean="0"/>
              <a:t>のデータ分析メニュー（回答・報告書）施設認証をクリック、ダウンロード</a:t>
            </a:r>
          </a:p>
          <a:p>
            <a:pPr marL="285750" indent="-285750">
              <a:buFont typeface="Wingdings" panose="05000000000000000000" pitchFamily="2" charset="2"/>
              <a:buChar char="ü"/>
            </a:pPr>
            <a:r>
              <a:rPr kumimoji="1" lang="ja-JP" altLang="en-US" dirty="0" smtClean="0"/>
              <a:t>実施項目の測定原理、基準範囲、単位が空欄の場合はマスタ未登録のため、基本マスタ管理メニューより入力</a:t>
            </a:r>
          </a:p>
          <a:p>
            <a:pPr marL="285750" indent="-285750">
              <a:buFont typeface="Wingdings" panose="05000000000000000000" pitchFamily="2" charset="2"/>
              <a:buChar char="ü"/>
            </a:pPr>
            <a:r>
              <a:rPr lang="ja-JP" altLang="en-US" dirty="0" smtClean="0">
                <a:solidFill>
                  <a:srgbClr val="FF0000"/>
                </a:solidFill>
              </a:rPr>
              <a:t>新規申請施設は基準範囲、単位等の証明書類として、検査案内や報告書見本などを印刷の上、添付</a:t>
            </a:r>
            <a:r>
              <a:rPr kumimoji="1" lang="ja-JP" altLang="en-US" dirty="0" smtClean="0">
                <a:solidFill>
                  <a:srgbClr val="FF0000"/>
                </a:solidFill>
              </a:rPr>
              <a:t>（但し、継続申請の施設は不要）</a:t>
            </a:r>
          </a:p>
        </p:txBody>
      </p:sp>
    </p:spTree>
    <p:extLst>
      <p:ext uri="{BB962C8B-B14F-4D97-AF65-F5344CB8AC3E}">
        <p14:creationId xmlns:p14="http://schemas.microsoft.com/office/powerpoint/2010/main" val="296939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274638"/>
            <a:ext cx="9108504" cy="850106"/>
          </a:xfrm>
        </p:spPr>
        <p:txBody>
          <a:bodyPr/>
          <a:lstStyle/>
          <a:p>
            <a:r>
              <a:rPr kumimoji="1" lang="ja-JP" altLang="en-US" dirty="0" smtClean="0"/>
              <a:t>⑤内部精度管理基本統計一覧</a:t>
            </a:r>
            <a:r>
              <a:rPr kumimoji="1" lang="ja-JP" altLang="en-US" sz="3600" dirty="0" smtClean="0"/>
              <a:t>（様式</a:t>
            </a:r>
            <a:r>
              <a:rPr kumimoji="1" lang="en-US" altLang="ja-JP" sz="3600" dirty="0" smtClean="0"/>
              <a:t>4</a:t>
            </a:r>
            <a:r>
              <a:rPr kumimoji="1" lang="ja-JP" altLang="en-US" sz="3600" dirty="0" smtClean="0"/>
              <a:t>）</a:t>
            </a:r>
            <a:endParaRPr kumimoji="1" lang="ja-JP" alt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76872"/>
            <a:ext cx="3429326" cy="4437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276872"/>
            <a:ext cx="3446978" cy="4437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56540" y="1196752"/>
            <a:ext cx="8980344" cy="646331"/>
          </a:xfrm>
          <a:prstGeom prst="rect">
            <a:avLst/>
          </a:prstGeom>
          <a:noFill/>
        </p:spPr>
        <p:txBody>
          <a:bodyPr wrap="none" rtlCol="0">
            <a:spAutoFit/>
          </a:bodyPr>
          <a:lstStyle/>
          <a:p>
            <a:pPr marL="285750" indent="-285750">
              <a:buFont typeface="Wingdings" panose="05000000000000000000" pitchFamily="2" charset="2"/>
              <a:buChar char="ü"/>
            </a:pPr>
            <a:r>
              <a:rPr kumimoji="1" lang="en-US" altLang="ja-JP" dirty="0" smtClean="0"/>
              <a:t>JAMTQC</a:t>
            </a:r>
            <a:r>
              <a:rPr kumimoji="1" lang="ja-JP" altLang="en-US" dirty="0" smtClean="0"/>
              <a:t>のデータ分析メニュー（回答・報告書）施設認証をクリック、ダウンロート</a:t>
            </a:r>
          </a:p>
          <a:p>
            <a:pPr marL="285750" indent="-285750">
              <a:buFont typeface="Wingdings" panose="05000000000000000000" pitchFamily="2" charset="2"/>
              <a:buChar char="ü"/>
            </a:pPr>
            <a:r>
              <a:rPr kumimoji="1" lang="ja-JP" altLang="en-US" dirty="0" smtClean="0">
                <a:solidFill>
                  <a:srgbClr val="FF0000"/>
                </a:solidFill>
              </a:rPr>
              <a:t>空欄の場合は未入力のため、基本マスタ管理メニューの内部精度管理報告タグより入力</a:t>
            </a:r>
          </a:p>
        </p:txBody>
      </p:sp>
    </p:spTree>
    <p:extLst>
      <p:ext uri="{BB962C8B-B14F-4D97-AF65-F5344CB8AC3E}">
        <p14:creationId xmlns:p14="http://schemas.microsoft.com/office/powerpoint/2010/main" val="2243077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_B0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_B0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466</TotalTime>
  <Words>617</Words>
  <Application>Microsoft Office PowerPoint</Application>
  <PresentationFormat>画面に合わせる (4:3)</PresentationFormat>
  <Paragraphs>75</Paragraphs>
  <Slides>13</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4</vt:i4>
      </vt:variant>
      <vt:variant>
        <vt:lpstr>埋め込まれた OLE サーバー</vt:lpstr>
      </vt:variant>
      <vt:variant>
        <vt:i4>1</vt:i4>
      </vt:variant>
      <vt:variant>
        <vt:lpstr>スライド タイトル</vt:lpstr>
      </vt:variant>
      <vt:variant>
        <vt:i4>13</vt:i4>
      </vt:variant>
    </vt:vector>
  </HeadingPairs>
  <TitlesOfParts>
    <vt:vector size="22" baseType="lpstr">
      <vt:lpstr>ＭＳ Ｐゴシック</vt:lpstr>
      <vt:lpstr>Arial</vt:lpstr>
      <vt:lpstr>Calibri</vt:lpstr>
      <vt:lpstr>Wingdings</vt:lpstr>
      <vt:lpstr>テーマ1</vt:lpstr>
      <vt:lpstr>tem_B06_b</vt:lpstr>
      <vt:lpstr>1_テーマ1</vt:lpstr>
      <vt:lpstr>1_tem_B06_b</vt:lpstr>
      <vt:lpstr>Worksheet</vt:lpstr>
      <vt:lpstr>平成30年度精度保証施設認証 申請書類作成ガイダンス</vt:lpstr>
      <vt:lpstr>申請書類一覧</vt:lpstr>
      <vt:lpstr>①申請書</vt:lpstr>
      <vt:lpstr>JAMTQCからの書類印刷</vt:lpstr>
      <vt:lpstr>②日臨技サーベイ適書（様式2-1）</vt:lpstr>
      <vt:lpstr>③-1　都道府県サーベイ適書（様式2-1）</vt:lpstr>
      <vt:lpstr>③-2　都道府県サーベイ（様式2-2）</vt:lpstr>
      <vt:lpstr>④測定原理、基準範囲、単位（様式3）</vt:lpstr>
      <vt:lpstr>⑤内部精度管理基本統計一覧（様式4）</vt:lpstr>
      <vt:lpstr>⑥外部精度管理不適合改善記録（様式5）</vt:lpstr>
      <vt:lpstr>⑦精度管理責任者（様式6）</vt:lpstr>
      <vt:lpstr>⑧継続的な教育</vt:lpstr>
      <vt:lpstr>提出書類チェックリスト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平成29年度精度保証施設認証 申請書類作成ガイダンス</dc:title>
  <dc:creator>kojima</dc:creator>
  <cp:lastModifiedBy>元野 紀子 N.M..</cp:lastModifiedBy>
  <cp:revision>46</cp:revision>
  <cp:lastPrinted>2018-09-13T01:16:01Z</cp:lastPrinted>
  <dcterms:created xsi:type="dcterms:W3CDTF">2017-09-12T04:47:33Z</dcterms:created>
  <dcterms:modified xsi:type="dcterms:W3CDTF">2018-09-19T01:43:28Z</dcterms:modified>
</cp:coreProperties>
</file>